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1.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8"/>
  </p:notesMasterIdLst>
  <p:handoutMasterIdLst>
    <p:handoutMasterId r:id="rId49"/>
  </p:handoutMasterIdLst>
  <p:sldIdLst>
    <p:sldId id="325" r:id="rId5"/>
    <p:sldId id="326" r:id="rId6"/>
    <p:sldId id="327" r:id="rId7"/>
    <p:sldId id="328" r:id="rId8"/>
    <p:sldId id="340" r:id="rId9"/>
    <p:sldId id="329" r:id="rId10"/>
    <p:sldId id="367" r:id="rId11"/>
    <p:sldId id="341" r:id="rId12"/>
    <p:sldId id="368" r:id="rId13"/>
    <p:sldId id="342" r:id="rId14"/>
    <p:sldId id="369" r:id="rId15"/>
    <p:sldId id="343" r:id="rId16"/>
    <p:sldId id="370" r:id="rId17"/>
    <p:sldId id="344" r:id="rId18"/>
    <p:sldId id="345" r:id="rId19"/>
    <p:sldId id="346" r:id="rId20"/>
    <p:sldId id="347" r:id="rId21"/>
    <p:sldId id="348" r:id="rId22"/>
    <p:sldId id="349" r:id="rId23"/>
    <p:sldId id="350" r:id="rId24"/>
    <p:sldId id="351" r:id="rId25"/>
    <p:sldId id="371" r:id="rId26"/>
    <p:sldId id="352" r:id="rId27"/>
    <p:sldId id="353" r:id="rId28"/>
    <p:sldId id="354" r:id="rId29"/>
    <p:sldId id="355" r:id="rId30"/>
    <p:sldId id="356" r:id="rId31"/>
    <p:sldId id="330" r:id="rId32"/>
    <p:sldId id="358" r:id="rId33"/>
    <p:sldId id="357" r:id="rId34"/>
    <p:sldId id="373" r:id="rId35"/>
    <p:sldId id="372" r:id="rId36"/>
    <p:sldId id="360" r:id="rId37"/>
    <p:sldId id="361" r:id="rId38"/>
    <p:sldId id="359" r:id="rId39"/>
    <p:sldId id="362" r:id="rId40"/>
    <p:sldId id="363" r:id="rId41"/>
    <p:sldId id="364" r:id="rId42"/>
    <p:sldId id="365" r:id="rId43"/>
    <p:sldId id="366" r:id="rId44"/>
    <p:sldId id="338" r:id="rId45"/>
    <p:sldId id="375" r:id="rId46"/>
    <p:sldId id="339"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816" userDrawn="1">
          <p15:clr>
            <a:srgbClr val="A4A3A4"/>
          </p15:clr>
        </p15:guide>
        <p15:guide id="2" orient="horz" pos="38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05" autoAdjust="0"/>
  </p:normalViewPr>
  <p:slideViewPr>
    <p:cSldViewPr snapToGrid="0">
      <p:cViewPr varScale="1">
        <p:scale>
          <a:sx n="82" d="100"/>
          <a:sy n="82" d="100"/>
        </p:scale>
        <p:origin x="720" y="72"/>
      </p:cViewPr>
      <p:guideLst>
        <p:guide pos="816"/>
        <p:guide orient="horz" pos="38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commentAuthors" Target="commentAuthors.xml"/><Relationship Id="rId55"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5846027283328958E-2"/>
          <c:y val="3.8090291625075989E-2"/>
          <c:w val="0.88310536957851571"/>
          <c:h val="0.59498808666260317"/>
        </c:manualLayout>
      </c:layout>
      <c:barChart>
        <c:barDir val="col"/>
        <c:grouping val="stacked"/>
        <c:varyColors val="0"/>
        <c:ser>
          <c:idx val="0"/>
          <c:order val="0"/>
          <c:tx>
            <c:strRef>
              <c:f>Sheet1!$B$1</c:f>
              <c:strCache>
                <c:ptCount val="1"/>
                <c:pt idx="0">
                  <c:v>Frazer Town</c:v>
                </c:pt>
              </c:strCache>
            </c:strRef>
          </c:tx>
          <c:spPr>
            <a:solidFill>
              <a:schemeClr val="accent1"/>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Sheet1!$B$2:$B$6</c:f>
              <c:numCache>
                <c:formatCode>General</c:formatCode>
                <c:ptCount val="5"/>
                <c:pt idx="0">
                  <c:v>0</c:v>
                </c:pt>
                <c:pt idx="1">
                  <c:v>0</c:v>
                </c:pt>
                <c:pt idx="2">
                  <c:v>0</c:v>
                </c:pt>
                <c:pt idx="3">
                  <c:v>0</c:v>
                </c:pt>
                <c:pt idx="4">
                  <c:v>1</c:v>
                </c:pt>
              </c:numCache>
            </c:numRef>
          </c:val>
          <c:extLst>
            <c:ext xmlns:c16="http://schemas.microsoft.com/office/drawing/2014/chart" uri="{C3380CC4-5D6E-409C-BE32-E72D297353CC}">
              <c16:uniqueId val="{00000000-D87A-4191-AB53-38EE59147103}"/>
            </c:ext>
          </c:extLst>
        </c:ser>
        <c:ser>
          <c:idx val="1"/>
          <c:order val="1"/>
          <c:tx>
            <c:strRef>
              <c:f>Sheet1!$C$1</c:f>
              <c:strCache>
                <c:ptCount val="1"/>
                <c:pt idx="0">
                  <c:v>CV Raman Nagar</c:v>
                </c:pt>
              </c:strCache>
            </c:strRef>
          </c:tx>
          <c:spPr>
            <a:solidFill>
              <a:schemeClr val="accent2"/>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Sheet1!$C$2:$C$6</c:f>
              <c:numCache>
                <c:formatCode>General</c:formatCode>
                <c:ptCount val="5"/>
                <c:pt idx="0">
                  <c:v>0</c:v>
                </c:pt>
                <c:pt idx="1">
                  <c:v>0</c:v>
                </c:pt>
                <c:pt idx="2">
                  <c:v>0</c:v>
                </c:pt>
                <c:pt idx="3">
                  <c:v>0</c:v>
                </c:pt>
                <c:pt idx="4">
                  <c:v>1</c:v>
                </c:pt>
              </c:numCache>
            </c:numRef>
          </c:val>
          <c:extLst>
            <c:ext xmlns:c16="http://schemas.microsoft.com/office/drawing/2014/chart" uri="{C3380CC4-5D6E-409C-BE32-E72D297353CC}">
              <c16:uniqueId val="{00000001-D87A-4191-AB53-38EE59147103}"/>
            </c:ext>
          </c:extLst>
        </c:ser>
        <c:ser>
          <c:idx val="2"/>
          <c:order val="2"/>
          <c:tx>
            <c:strRef>
              <c:f>Sheet1!$D$1</c:f>
              <c:strCache>
                <c:ptCount val="1"/>
                <c:pt idx="0">
                  <c:v>Whitefield</c:v>
                </c:pt>
              </c:strCache>
            </c:strRef>
          </c:tx>
          <c:spPr>
            <a:solidFill>
              <a:schemeClr val="accent3"/>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Sheet1!$D$2:$D$6</c:f>
              <c:numCache>
                <c:formatCode>General</c:formatCode>
                <c:ptCount val="5"/>
                <c:pt idx="0">
                  <c:v>0</c:v>
                </c:pt>
                <c:pt idx="1">
                  <c:v>0</c:v>
                </c:pt>
                <c:pt idx="2">
                  <c:v>1</c:v>
                </c:pt>
                <c:pt idx="3">
                  <c:v>0</c:v>
                </c:pt>
                <c:pt idx="4">
                  <c:v>0</c:v>
                </c:pt>
              </c:numCache>
            </c:numRef>
          </c:val>
          <c:extLst>
            <c:ext xmlns:c16="http://schemas.microsoft.com/office/drawing/2014/chart" uri="{C3380CC4-5D6E-409C-BE32-E72D297353CC}">
              <c16:uniqueId val="{00000002-D87A-4191-AB53-38EE59147103}"/>
            </c:ext>
          </c:extLst>
        </c:ser>
        <c:ser>
          <c:idx val="3"/>
          <c:order val="3"/>
          <c:tx>
            <c:strRef>
              <c:f>Sheet1!$E$1</c:f>
              <c:strCache>
                <c:ptCount val="1"/>
                <c:pt idx="0">
                  <c:v>Bellandur, Ecospace</c:v>
                </c:pt>
              </c:strCache>
            </c:strRef>
          </c:tx>
          <c:spPr>
            <a:solidFill>
              <a:schemeClr val="accent4"/>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Sheet1!$E$2:$E$6</c:f>
              <c:numCache>
                <c:formatCode>General</c:formatCode>
                <c:ptCount val="5"/>
                <c:pt idx="0">
                  <c:v>0</c:v>
                </c:pt>
                <c:pt idx="1">
                  <c:v>0</c:v>
                </c:pt>
                <c:pt idx="2">
                  <c:v>0</c:v>
                </c:pt>
                <c:pt idx="3">
                  <c:v>0</c:v>
                </c:pt>
                <c:pt idx="4">
                  <c:v>1</c:v>
                </c:pt>
              </c:numCache>
            </c:numRef>
          </c:val>
          <c:extLst>
            <c:ext xmlns:c16="http://schemas.microsoft.com/office/drawing/2014/chart" uri="{C3380CC4-5D6E-409C-BE32-E72D297353CC}">
              <c16:uniqueId val="{00000003-D87A-4191-AB53-38EE59147103}"/>
            </c:ext>
          </c:extLst>
        </c:ser>
        <c:ser>
          <c:idx val="4"/>
          <c:order val="4"/>
          <c:tx>
            <c:strRef>
              <c:f>Sheet1!$F$1</c:f>
              <c:strCache>
                <c:ptCount val="1"/>
                <c:pt idx="0">
                  <c:v>Vimanapura</c:v>
                </c:pt>
              </c:strCache>
            </c:strRef>
          </c:tx>
          <c:spPr>
            <a:solidFill>
              <a:schemeClr val="accent5"/>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Sheet1!$F$2:$F$6</c:f>
              <c:numCache>
                <c:formatCode>General</c:formatCode>
                <c:ptCount val="5"/>
                <c:pt idx="0">
                  <c:v>0</c:v>
                </c:pt>
                <c:pt idx="1">
                  <c:v>1</c:v>
                </c:pt>
                <c:pt idx="2">
                  <c:v>0</c:v>
                </c:pt>
                <c:pt idx="3">
                  <c:v>0</c:v>
                </c:pt>
                <c:pt idx="4">
                  <c:v>0</c:v>
                </c:pt>
              </c:numCache>
            </c:numRef>
          </c:val>
          <c:extLst>
            <c:ext xmlns:c16="http://schemas.microsoft.com/office/drawing/2014/chart" uri="{C3380CC4-5D6E-409C-BE32-E72D297353CC}">
              <c16:uniqueId val="{00000004-D87A-4191-AB53-38EE59147103}"/>
            </c:ext>
          </c:extLst>
        </c:ser>
        <c:ser>
          <c:idx val="5"/>
          <c:order val="5"/>
          <c:tx>
            <c:strRef>
              <c:f>Sheet1!$G$1</c:f>
              <c:strCache>
                <c:ptCount val="1"/>
                <c:pt idx="0">
                  <c:v>JP Nagar Phase 8-9</c:v>
                </c:pt>
              </c:strCache>
            </c:strRef>
          </c:tx>
          <c:spPr>
            <a:solidFill>
              <a:schemeClr val="accent6"/>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Sheet1!$G$2:$G$6</c:f>
              <c:numCache>
                <c:formatCode>General</c:formatCode>
                <c:ptCount val="5"/>
                <c:pt idx="0">
                  <c:v>0</c:v>
                </c:pt>
                <c:pt idx="1">
                  <c:v>0</c:v>
                </c:pt>
                <c:pt idx="2">
                  <c:v>1</c:v>
                </c:pt>
                <c:pt idx="3">
                  <c:v>0</c:v>
                </c:pt>
                <c:pt idx="4">
                  <c:v>0</c:v>
                </c:pt>
              </c:numCache>
            </c:numRef>
          </c:val>
          <c:extLst>
            <c:ext xmlns:c16="http://schemas.microsoft.com/office/drawing/2014/chart" uri="{C3380CC4-5D6E-409C-BE32-E72D297353CC}">
              <c16:uniqueId val="{00000005-D87A-4191-AB53-38EE59147103}"/>
            </c:ext>
          </c:extLst>
        </c:ser>
        <c:ser>
          <c:idx val="6"/>
          <c:order val="6"/>
          <c:tx>
            <c:strRef>
              <c:f>Sheet1!$H$1</c:f>
              <c:strCache>
                <c:ptCount val="1"/>
                <c:pt idx="0">
                  <c:v>Brookefield</c:v>
                </c:pt>
              </c:strCache>
            </c:strRef>
          </c:tx>
          <c:spPr>
            <a:solidFill>
              <a:schemeClr val="accent1">
                <a:lumMod val="6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Sheet1!$H$2:$H$6</c:f>
              <c:numCache>
                <c:formatCode>General</c:formatCode>
                <c:ptCount val="5"/>
                <c:pt idx="0">
                  <c:v>0</c:v>
                </c:pt>
                <c:pt idx="1">
                  <c:v>0</c:v>
                </c:pt>
                <c:pt idx="2">
                  <c:v>0</c:v>
                </c:pt>
                <c:pt idx="3">
                  <c:v>0</c:v>
                </c:pt>
                <c:pt idx="4">
                  <c:v>1</c:v>
                </c:pt>
              </c:numCache>
            </c:numRef>
          </c:val>
          <c:extLst>
            <c:ext xmlns:c16="http://schemas.microsoft.com/office/drawing/2014/chart" uri="{C3380CC4-5D6E-409C-BE32-E72D297353CC}">
              <c16:uniqueId val="{00000006-D87A-4191-AB53-38EE59147103}"/>
            </c:ext>
          </c:extLst>
        </c:ser>
        <c:ser>
          <c:idx val="7"/>
          <c:order val="7"/>
          <c:tx>
            <c:strRef>
              <c:f>Sheet1!$I$1</c:f>
              <c:strCache>
                <c:ptCount val="1"/>
                <c:pt idx="0">
                  <c:v>Kadubeesanhali, PTP</c:v>
                </c:pt>
              </c:strCache>
            </c:strRef>
          </c:tx>
          <c:spPr>
            <a:solidFill>
              <a:schemeClr val="accent2">
                <a:lumMod val="6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Sheet1!$I$2:$I$6</c:f>
              <c:numCache>
                <c:formatCode>General</c:formatCode>
                <c:ptCount val="5"/>
                <c:pt idx="0">
                  <c:v>0</c:v>
                </c:pt>
                <c:pt idx="1">
                  <c:v>0</c:v>
                </c:pt>
                <c:pt idx="2">
                  <c:v>0</c:v>
                </c:pt>
                <c:pt idx="3">
                  <c:v>1</c:v>
                </c:pt>
                <c:pt idx="4">
                  <c:v>0</c:v>
                </c:pt>
              </c:numCache>
            </c:numRef>
          </c:val>
          <c:extLst>
            <c:ext xmlns:c16="http://schemas.microsoft.com/office/drawing/2014/chart" uri="{C3380CC4-5D6E-409C-BE32-E72D297353CC}">
              <c16:uniqueId val="{00000007-D87A-4191-AB53-38EE59147103}"/>
            </c:ext>
          </c:extLst>
        </c:ser>
        <c:ser>
          <c:idx val="8"/>
          <c:order val="8"/>
          <c:tx>
            <c:strRef>
              <c:f>Sheet1!$J$1</c:f>
              <c:strCache>
                <c:ptCount val="1"/>
                <c:pt idx="0">
                  <c:v>Cox Town</c:v>
                </c:pt>
              </c:strCache>
            </c:strRef>
          </c:tx>
          <c:spPr>
            <a:solidFill>
              <a:schemeClr val="accent3">
                <a:lumMod val="6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Sheet1!$J$2:$J$6</c:f>
              <c:numCache>
                <c:formatCode>General</c:formatCode>
                <c:ptCount val="5"/>
                <c:pt idx="0">
                  <c:v>1</c:v>
                </c:pt>
                <c:pt idx="1">
                  <c:v>0</c:v>
                </c:pt>
                <c:pt idx="2">
                  <c:v>0</c:v>
                </c:pt>
                <c:pt idx="3">
                  <c:v>0</c:v>
                </c:pt>
                <c:pt idx="4">
                  <c:v>0</c:v>
                </c:pt>
              </c:numCache>
            </c:numRef>
          </c:val>
          <c:extLst>
            <c:ext xmlns:c16="http://schemas.microsoft.com/office/drawing/2014/chart" uri="{C3380CC4-5D6E-409C-BE32-E72D297353CC}">
              <c16:uniqueId val="{00000008-D87A-4191-AB53-38EE59147103}"/>
            </c:ext>
          </c:extLst>
        </c:ser>
        <c:ser>
          <c:idx val="9"/>
          <c:order val="9"/>
          <c:tx>
            <c:strRef>
              <c:f>Sheet1!$K$1</c:f>
              <c:strCache>
                <c:ptCount val="1"/>
                <c:pt idx="0">
                  <c:v>Mahadevapura</c:v>
                </c:pt>
              </c:strCache>
            </c:strRef>
          </c:tx>
          <c:spPr>
            <a:solidFill>
              <a:schemeClr val="accent4">
                <a:lumMod val="6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Sheet1!$K$2:$K$6</c:f>
              <c:numCache>
                <c:formatCode>General</c:formatCode>
                <c:ptCount val="5"/>
                <c:pt idx="0">
                  <c:v>1</c:v>
                </c:pt>
                <c:pt idx="1">
                  <c:v>0</c:v>
                </c:pt>
                <c:pt idx="2">
                  <c:v>0</c:v>
                </c:pt>
                <c:pt idx="3">
                  <c:v>0</c:v>
                </c:pt>
                <c:pt idx="4">
                  <c:v>0</c:v>
                </c:pt>
              </c:numCache>
            </c:numRef>
          </c:val>
          <c:extLst>
            <c:ext xmlns:c16="http://schemas.microsoft.com/office/drawing/2014/chart" uri="{C3380CC4-5D6E-409C-BE32-E72D297353CC}">
              <c16:uniqueId val="{00000009-D87A-4191-AB53-38EE59147103}"/>
            </c:ext>
          </c:extLst>
        </c:ser>
        <c:ser>
          <c:idx val="10"/>
          <c:order val="10"/>
          <c:tx>
            <c:strRef>
              <c:f>Sheet1!$L$1</c:f>
              <c:strCache>
                <c:ptCount val="1"/>
                <c:pt idx="0">
                  <c:v>Challagatta</c:v>
                </c:pt>
              </c:strCache>
            </c:strRef>
          </c:tx>
          <c:spPr>
            <a:solidFill>
              <a:schemeClr val="accent5">
                <a:lumMod val="6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Sheet1!$L$2:$L$6</c:f>
              <c:numCache>
                <c:formatCode>General</c:formatCode>
                <c:ptCount val="5"/>
                <c:pt idx="0">
                  <c:v>0</c:v>
                </c:pt>
                <c:pt idx="1">
                  <c:v>0</c:v>
                </c:pt>
                <c:pt idx="2">
                  <c:v>0</c:v>
                </c:pt>
                <c:pt idx="3">
                  <c:v>0</c:v>
                </c:pt>
                <c:pt idx="4">
                  <c:v>1</c:v>
                </c:pt>
              </c:numCache>
            </c:numRef>
          </c:val>
          <c:extLst>
            <c:ext xmlns:c16="http://schemas.microsoft.com/office/drawing/2014/chart" uri="{C3380CC4-5D6E-409C-BE32-E72D297353CC}">
              <c16:uniqueId val="{0000000A-D87A-4191-AB53-38EE59147103}"/>
            </c:ext>
          </c:extLst>
        </c:ser>
        <c:ser>
          <c:idx val="11"/>
          <c:order val="11"/>
          <c:tx>
            <c:strRef>
              <c:f>Sheet1!$M$1</c:f>
              <c:strCache>
                <c:ptCount val="1"/>
                <c:pt idx="0">
                  <c:v>Pattandur</c:v>
                </c:pt>
              </c:strCache>
            </c:strRef>
          </c:tx>
          <c:spPr>
            <a:solidFill>
              <a:schemeClr val="accent6">
                <a:lumMod val="6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Sheet1!$M$2:$M$6</c:f>
              <c:numCache>
                <c:formatCode>General</c:formatCode>
                <c:ptCount val="5"/>
                <c:pt idx="0">
                  <c:v>0</c:v>
                </c:pt>
                <c:pt idx="1">
                  <c:v>1</c:v>
                </c:pt>
                <c:pt idx="2">
                  <c:v>0</c:v>
                </c:pt>
                <c:pt idx="3">
                  <c:v>0</c:v>
                </c:pt>
                <c:pt idx="4">
                  <c:v>0</c:v>
                </c:pt>
              </c:numCache>
            </c:numRef>
          </c:val>
          <c:extLst>
            <c:ext xmlns:c16="http://schemas.microsoft.com/office/drawing/2014/chart" uri="{C3380CC4-5D6E-409C-BE32-E72D297353CC}">
              <c16:uniqueId val="{0000000B-D87A-4191-AB53-38EE59147103}"/>
            </c:ext>
          </c:extLst>
        </c:ser>
        <c:ser>
          <c:idx val="12"/>
          <c:order val="12"/>
          <c:tx>
            <c:strRef>
              <c:f>Sheet1!$N$1</c:f>
              <c:strCache>
                <c:ptCount val="1"/>
                <c:pt idx="0">
                  <c:v>Binnipet</c:v>
                </c:pt>
              </c:strCache>
            </c:strRef>
          </c:tx>
          <c:spPr>
            <a:solidFill>
              <a:schemeClr val="accent1">
                <a:lumMod val="80000"/>
                <a:lumOff val="2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Sheet1!$N$2:$N$6</c:f>
              <c:numCache>
                <c:formatCode>General</c:formatCode>
                <c:ptCount val="5"/>
                <c:pt idx="0">
                  <c:v>1</c:v>
                </c:pt>
                <c:pt idx="1">
                  <c:v>0</c:v>
                </c:pt>
                <c:pt idx="2">
                  <c:v>0</c:v>
                </c:pt>
                <c:pt idx="3">
                  <c:v>0</c:v>
                </c:pt>
                <c:pt idx="4">
                  <c:v>0</c:v>
                </c:pt>
              </c:numCache>
            </c:numRef>
          </c:val>
          <c:extLst>
            <c:ext xmlns:c16="http://schemas.microsoft.com/office/drawing/2014/chart" uri="{C3380CC4-5D6E-409C-BE32-E72D297353CC}">
              <c16:uniqueId val="{0000000C-D87A-4191-AB53-38EE59147103}"/>
            </c:ext>
          </c:extLst>
        </c:ser>
        <c:ser>
          <c:idx val="13"/>
          <c:order val="13"/>
          <c:tx>
            <c:strRef>
              <c:f>Sheet1!$O$1</c:f>
              <c:strCache>
                <c:ptCount val="1"/>
                <c:pt idx="0">
                  <c:v>Victoria Layout</c:v>
                </c:pt>
              </c:strCache>
            </c:strRef>
          </c:tx>
          <c:spPr>
            <a:solidFill>
              <a:schemeClr val="accent2">
                <a:lumMod val="80000"/>
                <a:lumOff val="2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Sheet1!$O$2:$O$6</c:f>
              <c:numCache>
                <c:formatCode>General</c:formatCode>
                <c:ptCount val="5"/>
                <c:pt idx="0">
                  <c:v>0</c:v>
                </c:pt>
                <c:pt idx="1">
                  <c:v>0</c:v>
                </c:pt>
                <c:pt idx="2">
                  <c:v>0</c:v>
                </c:pt>
                <c:pt idx="3">
                  <c:v>1</c:v>
                </c:pt>
                <c:pt idx="4">
                  <c:v>0</c:v>
                </c:pt>
              </c:numCache>
            </c:numRef>
          </c:val>
          <c:extLst>
            <c:ext xmlns:c16="http://schemas.microsoft.com/office/drawing/2014/chart" uri="{C3380CC4-5D6E-409C-BE32-E72D297353CC}">
              <c16:uniqueId val="{0000000D-D87A-4191-AB53-38EE59147103}"/>
            </c:ext>
          </c:extLst>
        </c:ser>
        <c:ser>
          <c:idx val="14"/>
          <c:order val="14"/>
          <c:tx>
            <c:strRef>
              <c:f>Sheet1!$P$1</c:f>
              <c:strCache>
                <c:ptCount val="1"/>
                <c:pt idx="0">
                  <c:v>Doddanekundi</c:v>
                </c:pt>
              </c:strCache>
            </c:strRef>
          </c:tx>
          <c:spPr>
            <a:solidFill>
              <a:schemeClr val="accent3">
                <a:lumMod val="80000"/>
                <a:lumOff val="2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Sheet1!$P$2:$P$6</c:f>
              <c:numCache>
                <c:formatCode>General</c:formatCode>
                <c:ptCount val="5"/>
                <c:pt idx="0">
                  <c:v>0</c:v>
                </c:pt>
                <c:pt idx="1">
                  <c:v>0</c:v>
                </c:pt>
                <c:pt idx="2">
                  <c:v>0</c:v>
                </c:pt>
                <c:pt idx="3">
                  <c:v>1</c:v>
                </c:pt>
                <c:pt idx="4">
                  <c:v>1</c:v>
                </c:pt>
              </c:numCache>
            </c:numRef>
          </c:val>
          <c:extLst>
            <c:ext xmlns:c16="http://schemas.microsoft.com/office/drawing/2014/chart" uri="{C3380CC4-5D6E-409C-BE32-E72D297353CC}">
              <c16:uniqueId val="{0000000E-D87A-4191-AB53-38EE59147103}"/>
            </c:ext>
          </c:extLst>
        </c:ser>
        <c:ser>
          <c:idx val="15"/>
          <c:order val="15"/>
          <c:tx>
            <c:strRef>
              <c:f>Sheet1!$Q$1</c:f>
              <c:strCache>
                <c:ptCount val="1"/>
                <c:pt idx="0">
                  <c:v>Banashankari Stage 2</c:v>
                </c:pt>
              </c:strCache>
            </c:strRef>
          </c:tx>
          <c:spPr>
            <a:solidFill>
              <a:schemeClr val="accent4">
                <a:lumMod val="80000"/>
                <a:lumOff val="2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Sheet1!$Q$2:$Q$6</c:f>
              <c:numCache>
                <c:formatCode>General</c:formatCode>
                <c:ptCount val="5"/>
                <c:pt idx="0">
                  <c:v>0</c:v>
                </c:pt>
                <c:pt idx="1">
                  <c:v>0</c:v>
                </c:pt>
                <c:pt idx="2">
                  <c:v>1</c:v>
                </c:pt>
                <c:pt idx="3">
                  <c:v>1</c:v>
                </c:pt>
                <c:pt idx="4">
                  <c:v>0</c:v>
                </c:pt>
              </c:numCache>
            </c:numRef>
          </c:val>
          <c:extLst>
            <c:ext xmlns:c16="http://schemas.microsoft.com/office/drawing/2014/chart" uri="{C3380CC4-5D6E-409C-BE32-E72D297353CC}">
              <c16:uniqueId val="{0000000F-D87A-4191-AB53-38EE59147103}"/>
            </c:ext>
          </c:extLst>
        </c:ser>
        <c:ser>
          <c:idx val="16"/>
          <c:order val="16"/>
          <c:tx>
            <c:strRef>
              <c:f>Sheet1!$R$1</c:f>
              <c:strCache>
                <c:ptCount val="1"/>
                <c:pt idx="0">
                  <c:v>Richmond Town</c:v>
                </c:pt>
              </c:strCache>
            </c:strRef>
          </c:tx>
          <c:spPr>
            <a:solidFill>
              <a:schemeClr val="accent5">
                <a:lumMod val="80000"/>
                <a:lumOff val="2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Sheet1!$R$2:$R$6</c:f>
              <c:numCache>
                <c:formatCode>General</c:formatCode>
                <c:ptCount val="5"/>
                <c:pt idx="0">
                  <c:v>0</c:v>
                </c:pt>
                <c:pt idx="1">
                  <c:v>2</c:v>
                </c:pt>
                <c:pt idx="2">
                  <c:v>0</c:v>
                </c:pt>
                <c:pt idx="3">
                  <c:v>0</c:v>
                </c:pt>
                <c:pt idx="4">
                  <c:v>0</c:v>
                </c:pt>
              </c:numCache>
            </c:numRef>
          </c:val>
          <c:extLst>
            <c:ext xmlns:c16="http://schemas.microsoft.com/office/drawing/2014/chart" uri="{C3380CC4-5D6E-409C-BE32-E72D297353CC}">
              <c16:uniqueId val="{00000010-D87A-4191-AB53-38EE59147103}"/>
            </c:ext>
          </c:extLst>
        </c:ser>
        <c:ser>
          <c:idx val="17"/>
          <c:order val="17"/>
          <c:tx>
            <c:strRef>
              <c:f>Sheet1!$S$1</c:f>
              <c:strCache>
                <c:ptCount val="1"/>
                <c:pt idx="0">
                  <c:v>Bellandur, ETV</c:v>
                </c:pt>
              </c:strCache>
            </c:strRef>
          </c:tx>
          <c:spPr>
            <a:solidFill>
              <a:schemeClr val="accent6">
                <a:lumMod val="80000"/>
                <a:lumOff val="2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Sheet1!$S$2:$S$6</c:f>
              <c:numCache>
                <c:formatCode>General</c:formatCode>
                <c:ptCount val="5"/>
                <c:pt idx="0">
                  <c:v>1</c:v>
                </c:pt>
                <c:pt idx="1">
                  <c:v>0</c:v>
                </c:pt>
                <c:pt idx="2">
                  <c:v>0</c:v>
                </c:pt>
                <c:pt idx="3">
                  <c:v>1</c:v>
                </c:pt>
                <c:pt idx="4">
                  <c:v>0</c:v>
                </c:pt>
              </c:numCache>
            </c:numRef>
          </c:val>
          <c:extLst>
            <c:ext xmlns:c16="http://schemas.microsoft.com/office/drawing/2014/chart" uri="{C3380CC4-5D6E-409C-BE32-E72D297353CC}">
              <c16:uniqueId val="{00000011-D87A-4191-AB53-38EE59147103}"/>
            </c:ext>
          </c:extLst>
        </c:ser>
        <c:ser>
          <c:idx val="18"/>
          <c:order val="18"/>
          <c:tx>
            <c:strRef>
              <c:f>Sheet1!$T$1</c:f>
              <c:strCache>
                <c:ptCount val="1"/>
                <c:pt idx="0">
                  <c:v>Jayanagar</c:v>
                </c:pt>
              </c:strCache>
            </c:strRef>
          </c:tx>
          <c:spPr>
            <a:solidFill>
              <a:schemeClr val="accent1">
                <a:lumMod val="8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Sheet1!$T$2:$T$6</c:f>
              <c:numCache>
                <c:formatCode>General</c:formatCode>
                <c:ptCount val="5"/>
                <c:pt idx="0">
                  <c:v>1</c:v>
                </c:pt>
                <c:pt idx="1">
                  <c:v>1</c:v>
                </c:pt>
                <c:pt idx="2">
                  <c:v>1</c:v>
                </c:pt>
                <c:pt idx="3">
                  <c:v>0</c:v>
                </c:pt>
                <c:pt idx="4">
                  <c:v>0</c:v>
                </c:pt>
              </c:numCache>
            </c:numRef>
          </c:val>
          <c:extLst>
            <c:ext xmlns:c16="http://schemas.microsoft.com/office/drawing/2014/chart" uri="{C3380CC4-5D6E-409C-BE32-E72D297353CC}">
              <c16:uniqueId val="{00000012-D87A-4191-AB53-38EE59147103}"/>
            </c:ext>
          </c:extLst>
        </c:ser>
        <c:ser>
          <c:idx val="19"/>
          <c:order val="19"/>
          <c:tx>
            <c:strRef>
              <c:f>Sheet1!$U$1</c:f>
              <c:strCache>
                <c:ptCount val="1"/>
                <c:pt idx="0">
                  <c:v>Marathahalli</c:v>
                </c:pt>
              </c:strCache>
            </c:strRef>
          </c:tx>
          <c:spPr>
            <a:solidFill>
              <a:schemeClr val="accent2">
                <a:lumMod val="8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Sheet1!$U$2:$U$6</c:f>
              <c:numCache>
                <c:formatCode>General</c:formatCode>
                <c:ptCount val="5"/>
                <c:pt idx="0">
                  <c:v>1</c:v>
                </c:pt>
                <c:pt idx="1">
                  <c:v>0</c:v>
                </c:pt>
                <c:pt idx="2">
                  <c:v>1</c:v>
                </c:pt>
                <c:pt idx="3">
                  <c:v>1</c:v>
                </c:pt>
                <c:pt idx="4">
                  <c:v>0</c:v>
                </c:pt>
              </c:numCache>
            </c:numRef>
          </c:val>
          <c:extLst>
            <c:ext xmlns:c16="http://schemas.microsoft.com/office/drawing/2014/chart" uri="{C3380CC4-5D6E-409C-BE32-E72D297353CC}">
              <c16:uniqueId val="{00000013-D87A-4191-AB53-38EE59147103}"/>
            </c:ext>
          </c:extLst>
        </c:ser>
        <c:ser>
          <c:idx val="20"/>
          <c:order val="20"/>
          <c:tx>
            <c:strRef>
              <c:f>Sheet1!$V$1</c:f>
              <c:strCache>
                <c:ptCount val="1"/>
                <c:pt idx="0">
                  <c:v>Basavanagudi</c:v>
                </c:pt>
              </c:strCache>
            </c:strRef>
          </c:tx>
          <c:spPr>
            <a:solidFill>
              <a:schemeClr val="accent3">
                <a:lumMod val="8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Sheet1!$V$2:$V$6</c:f>
              <c:numCache>
                <c:formatCode>General</c:formatCode>
                <c:ptCount val="5"/>
                <c:pt idx="0">
                  <c:v>0</c:v>
                </c:pt>
                <c:pt idx="1">
                  <c:v>0</c:v>
                </c:pt>
                <c:pt idx="2">
                  <c:v>2</c:v>
                </c:pt>
                <c:pt idx="3">
                  <c:v>1</c:v>
                </c:pt>
                <c:pt idx="4">
                  <c:v>0</c:v>
                </c:pt>
              </c:numCache>
            </c:numRef>
          </c:val>
          <c:extLst>
            <c:ext xmlns:c16="http://schemas.microsoft.com/office/drawing/2014/chart" uri="{C3380CC4-5D6E-409C-BE32-E72D297353CC}">
              <c16:uniqueId val="{00000014-D87A-4191-AB53-38EE59147103}"/>
            </c:ext>
          </c:extLst>
        </c:ser>
        <c:ser>
          <c:idx val="21"/>
          <c:order val="21"/>
          <c:tx>
            <c:strRef>
              <c:f>Sheet1!$W$1</c:f>
              <c:strCache>
                <c:ptCount val="1"/>
                <c:pt idx="0">
                  <c:v>Kumaraswamy Layout</c:v>
                </c:pt>
              </c:strCache>
            </c:strRef>
          </c:tx>
          <c:spPr>
            <a:solidFill>
              <a:schemeClr val="accent4">
                <a:lumMod val="8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Sheet1!$W$2:$W$6</c:f>
              <c:numCache>
                <c:formatCode>General</c:formatCode>
                <c:ptCount val="5"/>
                <c:pt idx="0">
                  <c:v>1</c:v>
                </c:pt>
                <c:pt idx="1">
                  <c:v>1</c:v>
                </c:pt>
                <c:pt idx="2">
                  <c:v>1</c:v>
                </c:pt>
                <c:pt idx="3">
                  <c:v>1</c:v>
                </c:pt>
                <c:pt idx="4">
                  <c:v>0</c:v>
                </c:pt>
              </c:numCache>
            </c:numRef>
          </c:val>
          <c:extLst>
            <c:ext xmlns:c16="http://schemas.microsoft.com/office/drawing/2014/chart" uri="{C3380CC4-5D6E-409C-BE32-E72D297353CC}">
              <c16:uniqueId val="{00000015-D87A-4191-AB53-38EE59147103}"/>
            </c:ext>
          </c:extLst>
        </c:ser>
        <c:ser>
          <c:idx val="22"/>
          <c:order val="22"/>
          <c:tx>
            <c:strRef>
              <c:f>Sheet1!$X$1</c:f>
              <c:strCache>
                <c:ptCount val="1"/>
                <c:pt idx="0">
                  <c:v>Wilson Garden, Shantinagar</c:v>
                </c:pt>
              </c:strCache>
            </c:strRef>
          </c:tx>
          <c:spPr>
            <a:solidFill>
              <a:schemeClr val="accent5">
                <a:lumMod val="8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Sheet1!$X$2:$X$6</c:f>
              <c:numCache>
                <c:formatCode>General</c:formatCode>
                <c:ptCount val="5"/>
                <c:pt idx="0">
                  <c:v>0</c:v>
                </c:pt>
                <c:pt idx="1">
                  <c:v>0</c:v>
                </c:pt>
                <c:pt idx="2">
                  <c:v>2</c:v>
                </c:pt>
                <c:pt idx="3">
                  <c:v>2</c:v>
                </c:pt>
                <c:pt idx="4">
                  <c:v>0</c:v>
                </c:pt>
              </c:numCache>
            </c:numRef>
          </c:val>
          <c:extLst>
            <c:ext xmlns:c16="http://schemas.microsoft.com/office/drawing/2014/chart" uri="{C3380CC4-5D6E-409C-BE32-E72D297353CC}">
              <c16:uniqueId val="{00000016-D87A-4191-AB53-38EE59147103}"/>
            </c:ext>
          </c:extLst>
        </c:ser>
        <c:ser>
          <c:idx val="23"/>
          <c:order val="23"/>
          <c:tx>
            <c:strRef>
              <c:f>Sheet1!$Y$1</c:f>
              <c:strCache>
                <c:ptCount val="1"/>
                <c:pt idx="0">
                  <c:v>Bannerghatta</c:v>
                </c:pt>
              </c:strCache>
            </c:strRef>
          </c:tx>
          <c:spPr>
            <a:solidFill>
              <a:schemeClr val="accent6">
                <a:lumMod val="8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Sheet1!$Y$2:$Y$6</c:f>
              <c:numCache>
                <c:formatCode>General</c:formatCode>
                <c:ptCount val="5"/>
                <c:pt idx="0">
                  <c:v>1</c:v>
                </c:pt>
                <c:pt idx="1">
                  <c:v>0</c:v>
                </c:pt>
                <c:pt idx="2">
                  <c:v>2</c:v>
                </c:pt>
                <c:pt idx="3">
                  <c:v>2</c:v>
                </c:pt>
                <c:pt idx="4">
                  <c:v>0</c:v>
                </c:pt>
              </c:numCache>
            </c:numRef>
          </c:val>
          <c:extLst>
            <c:ext xmlns:c16="http://schemas.microsoft.com/office/drawing/2014/chart" uri="{C3380CC4-5D6E-409C-BE32-E72D297353CC}">
              <c16:uniqueId val="{00000017-D87A-4191-AB53-38EE59147103}"/>
            </c:ext>
          </c:extLst>
        </c:ser>
        <c:ser>
          <c:idx val="24"/>
          <c:order val="24"/>
          <c:tx>
            <c:strRef>
              <c:f>Sheet1!$Z$1</c:f>
              <c:strCache>
                <c:ptCount val="1"/>
                <c:pt idx="0">
                  <c:v>JP Nagar Phase 1-3</c:v>
                </c:pt>
              </c:strCache>
            </c:strRef>
          </c:tx>
          <c:spPr>
            <a:solidFill>
              <a:schemeClr val="accent1">
                <a:lumMod val="60000"/>
                <a:lumOff val="4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Sheet1!$Z$2:$Z$6</c:f>
              <c:numCache>
                <c:formatCode>General</c:formatCode>
                <c:ptCount val="5"/>
                <c:pt idx="0">
                  <c:v>1</c:v>
                </c:pt>
                <c:pt idx="1">
                  <c:v>0</c:v>
                </c:pt>
                <c:pt idx="2">
                  <c:v>2</c:v>
                </c:pt>
                <c:pt idx="3">
                  <c:v>1</c:v>
                </c:pt>
                <c:pt idx="4">
                  <c:v>1</c:v>
                </c:pt>
              </c:numCache>
            </c:numRef>
          </c:val>
          <c:extLst>
            <c:ext xmlns:c16="http://schemas.microsoft.com/office/drawing/2014/chart" uri="{C3380CC4-5D6E-409C-BE32-E72D297353CC}">
              <c16:uniqueId val="{00000018-D87A-4191-AB53-38EE59147103}"/>
            </c:ext>
          </c:extLst>
        </c:ser>
        <c:ser>
          <c:idx val="25"/>
          <c:order val="25"/>
          <c:tx>
            <c:strRef>
              <c:f>Sheet1!$AA$1</c:f>
              <c:strCache>
                <c:ptCount val="1"/>
                <c:pt idx="0">
                  <c:v>Arekere</c:v>
                </c:pt>
              </c:strCache>
            </c:strRef>
          </c:tx>
          <c:spPr>
            <a:solidFill>
              <a:schemeClr val="accent2">
                <a:lumMod val="60000"/>
                <a:lumOff val="4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Sheet1!$AA$2:$AA$6</c:f>
              <c:numCache>
                <c:formatCode>General</c:formatCode>
                <c:ptCount val="5"/>
                <c:pt idx="0">
                  <c:v>0</c:v>
                </c:pt>
                <c:pt idx="1">
                  <c:v>1</c:v>
                </c:pt>
                <c:pt idx="2">
                  <c:v>1</c:v>
                </c:pt>
                <c:pt idx="3">
                  <c:v>2</c:v>
                </c:pt>
                <c:pt idx="4">
                  <c:v>2</c:v>
                </c:pt>
              </c:numCache>
            </c:numRef>
          </c:val>
          <c:extLst>
            <c:ext xmlns:c16="http://schemas.microsoft.com/office/drawing/2014/chart" uri="{C3380CC4-5D6E-409C-BE32-E72D297353CC}">
              <c16:uniqueId val="{00000019-D87A-4191-AB53-38EE59147103}"/>
            </c:ext>
          </c:extLst>
        </c:ser>
        <c:ser>
          <c:idx val="26"/>
          <c:order val="26"/>
          <c:tx>
            <c:strRef>
              <c:f>Sheet1!$AB$1</c:f>
              <c:strCache>
                <c:ptCount val="1"/>
                <c:pt idx="0">
                  <c:v>JP Nagar Phase 6-7</c:v>
                </c:pt>
              </c:strCache>
            </c:strRef>
          </c:tx>
          <c:spPr>
            <a:solidFill>
              <a:schemeClr val="accent3">
                <a:lumMod val="60000"/>
                <a:lumOff val="4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Sheet1!$AB$2:$AB$6</c:f>
              <c:numCache>
                <c:formatCode>General</c:formatCode>
                <c:ptCount val="5"/>
                <c:pt idx="0">
                  <c:v>2</c:v>
                </c:pt>
                <c:pt idx="1">
                  <c:v>3</c:v>
                </c:pt>
                <c:pt idx="2">
                  <c:v>0</c:v>
                </c:pt>
                <c:pt idx="3">
                  <c:v>0</c:v>
                </c:pt>
                <c:pt idx="4">
                  <c:v>1</c:v>
                </c:pt>
              </c:numCache>
            </c:numRef>
          </c:val>
          <c:extLst>
            <c:ext xmlns:c16="http://schemas.microsoft.com/office/drawing/2014/chart" uri="{C3380CC4-5D6E-409C-BE32-E72D297353CC}">
              <c16:uniqueId val="{0000001A-D87A-4191-AB53-38EE59147103}"/>
            </c:ext>
          </c:extLst>
        </c:ser>
        <c:ser>
          <c:idx val="27"/>
          <c:order val="27"/>
          <c:tx>
            <c:strRef>
              <c:f>Sheet1!$AC$1</c:f>
              <c:strCache>
                <c:ptCount val="1"/>
                <c:pt idx="0">
                  <c:v>JP Nagar Phase 4-5</c:v>
                </c:pt>
              </c:strCache>
            </c:strRef>
          </c:tx>
          <c:spPr>
            <a:solidFill>
              <a:schemeClr val="accent4">
                <a:lumMod val="60000"/>
                <a:lumOff val="4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Sheet1!$AC$2:$AC$6</c:f>
              <c:numCache>
                <c:formatCode>General</c:formatCode>
                <c:ptCount val="5"/>
                <c:pt idx="0">
                  <c:v>2</c:v>
                </c:pt>
                <c:pt idx="1">
                  <c:v>2</c:v>
                </c:pt>
                <c:pt idx="2">
                  <c:v>1</c:v>
                </c:pt>
                <c:pt idx="3">
                  <c:v>1</c:v>
                </c:pt>
                <c:pt idx="4">
                  <c:v>1</c:v>
                </c:pt>
              </c:numCache>
            </c:numRef>
          </c:val>
          <c:extLst>
            <c:ext xmlns:c16="http://schemas.microsoft.com/office/drawing/2014/chart" uri="{C3380CC4-5D6E-409C-BE32-E72D297353CC}">
              <c16:uniqueId val="{0000001B-D87A-4191-AB53-38EE59147103}"/>
            </c:ext>
          </c:extLst>
        </c:ser>
        <c:ser>
          <c:idx val="28"/>
          <c:order val="28"/>
          <c:tx>
            <c:strRef>
              <c:f>Sheet1!$AD$1</c:f>
              <c:strCache>
                <c:ptCount val="1"/>
                <c:pt idx="0">
                  <c:v>Viveka Nagar</c:v>
                </c:pt>
              </c:strCache>
            </c:strRef>
          </c:tx>
          <c:spPr>
            <a:solidFill>
              <a:schemeClr val="accent5">
                <a:lumMod val="60000"/>
                <a:lumOff val="4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Sheet1!$AD$2:$AD$6</c:f>
              <c:numCache>
                <c:formatCode>General</c:formatCode>
                <c:ptCount val="5"/>
                <c:pt idx="0">
                  <c:v>0</c:v>
                </c:pt>
                <c:pt idx="1">
                  <c:v>4</c:v>
                </c:pt>
                <c:pt idx="2">
                  <c:v>2</c:v>
                </c:pt>
                <c:pt idx="3">
                  <c:v>0</c:v>
                </c:pt>
                <c:pt idx="4">
                  <c:v>1</c:v>
                </c:pt>
              </c:numCache>
            </c:numRef>
          </c:val>
          <c:extLst>
            <c:ext xmlns:c16="http://schemas.microsoft.com/office/drawing/2014/chart" uri="{C3380CC4-5D6E-409C-BE32-E72D297353CC}">
              <c16:uniqueId val="{0000001C-D87A-4191-AB53-38EE59147103}"/>
            </c:ext>
          </c:extLst>
        </c:ser>
        <c:ser>
          <c:idx val="29"/>
          <c:order val="29"/>
          <c:tx>
            <c:strRef>
              <c:f>Sheet1!$AE$1</c:f>
              <c:strCache>
                <c:ptCount val="1"/>
                <c:pt idx="0">
                  <c:v>Yemalur</c:v>
                </c:pt>
              </c:strCache>
            </c:strRef>
          </c:tx>
          <c:spPr>
            <a:solidFill>
              <a:schemeClr val="accent6">
                <a:lumMod val="60000"/>
                <a:lumOff val="4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Sheet1!$AE$2:$AE$6</c:f>
              <c:numCache>
                <c:formatCode>General</c:formatCode>
                <c:ptCount val="5"/>
                <c:pt idx="0">
                  <c:v>1</c:v>
                </c:pt>
                <c:pt idx="1">
                  <c:v>1</c:v>
                </c:pt>
                <c:pt idx="2">
                  <c:v>4</c:v>
                </c:pt>
                <c:pt idx="3">
                  <c:v>1</c:v>
                </c:pt>
                <c:pt idx="4">
                  <c:v>0</c:v>
                </c:pt>
              </c:numCache>
            </c:numRef>
          </c:val>
          <c:extLst>
            <c:ext xmlns:c16="http://schemas.microsoft.com/office/drawing/2014/chart" uri="{C3380CC4-5D6E-409C-BE32-E72D297353CC}">
              <c16:uniqueId val="{0000001D-D87A-4191-AB53-38EE59147103}"/>
            </c:ext>
          </c:extLst>
        </c:ser>
        <c:ser>
          <c:idx val="30"/>
          <c:order val="30"/>
          <c:tx>
            <c:strRef>
              <c:f>Sheet1!$AF$1</c:f>
              <c:strCache>
                <c:ptCount val="1"/>
                <c:pt idx="0">
                  <c:v>Domlur, EGL</c:v>
                </c:pt>
              </c:strCache>
            </c:strRef>
          </c:tx>
          <c:spPr>
            <a:solidFill>
              <a:schemeClr val="accent1">
                <a:lumMod val="5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Sheet1!$AF$2:$AF$6</c:f>
              <c:numCache>
                <c:formatCode>General</c:formatCode>
                <c:ptCount val="5"/>
                <c:pt idx="0">
                  <c:v>3</c:v>
                </c:pt>
                <c:pt idx="1">
                  <c:v>3</c:v>
                </c:pt>
                <c:pt idx="2">
                  <c:v>0</c:v>
                </c:pt>
                <c:pt idx="3">
                  <c:v>1</c:v>
                </c:pt>
                <c:pt idx="4">
                  <c:v>1</c:v>
                </c:pt>
              </c:numCache>
            </c:numRef>
          </c:val>
          <c:extLst>
            <c:ext xmlns:c16="http://schemas.microsoft.com/office/drawing/2014/chart" uri="{C3380CC4-5D6E-409C-BE32-E72D297353CC}">
              <c16:uniqueId val="{0000001E-D87A-4191-AB53-38EE59147103}"/>
            </c:ext>
          </c:extLst>
        </c:ser>
        <c:ser>
          <c:idx val="31"/>
          <c:order val="31"/>
          <c:tx>
            <c:strRef>
              <c:f>Sheet1!$AG$1</c:f>
              <c:strCache>
                <c:ptCount val="1"/>
                <c:pt idx="0">
                  <c:v>Devarachikanna Halli</c:v>
                </c:pt>
              </c:strCache>
            </c:strRef>
          </c:tx>
          <c:spPr>
            <a:solidFill>
              <a:schemeClr val="accent2">
                <a:lumMod val="5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Sheet1!$AG$2:$AG$6</c:f>
              <c:numCache>
                <c:formatCode>General</c:formatCode>
                <c:ptCount val="5"/>
                <c:pt idx="0">
                  <c:v>0</c:v>
                </c:pt>
                <c:pt idx="1">
                  <c:v>1</c:v>
                </c:pt>
                <c:pt idx="2">
                  <c:v>3</c:v>
                </c:pt>
                <c:pt idx="3">
                  <c:v>3</c:v>
                </c:pt>
                <c:pt idx="4">
                  <c:v>1</c:v>
                </c:pt>
              </c:numCache>
            </c:numRef>
          </c:val>
          <c:extLst>
            <c:ext xmlns:c16="http://schemas.microsoft.com/office/drawing/2014/chart" uri="{C3380CC4-5D6E-409C-BE32-E72D297353CC}">
              <c16:uniqueId val="{0000001F-D87A-4191-AB53-38EE59147103}"/>
            </c:ext>
          </c:extLst>
        </c:ser>
        <c:ser>
          <c:idx val="32"/>
          <c:order val="32"/>
          <c:tx>
            <c:strRef>
              <c:f>Sheet1!$AH$1</c:f>
              <c:strCache>
                <c:ptCount val="1"/>
                <c:pt idx="0">
                  <c:v>Indiranagar</c:v>
                </c:pt>
              </c:strCache>
            </c:strRef>
          </c:tx>
          <c:spPr>
            <a:solidFill>
              <a:schemeClr val="accent3">
                <a:lumMod val="5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Sheet1!$AH$2:$AH$6</c:f>
              <c:numCache>
                <c:formatCode>General</c:formatCode>
                <c:ptCount val="5"/>
                <c:pt idx="0">
                  <c:v>1</c:v>
                </c:pt>
                <c:pt idx="1">
                  <c:v>3</c:v>
                </c:pt>
                <c:pt idx="2">
                  <c:v>0</c:v>
                </c:pt>
                <c:pt idx="3">
                  <c:v>2</c:v>
                </c:pt>
                <c:pt idx="4">
                  <c:v>2</c:v>
                </c:pt>
              </c:numCache>
            </c:numRef>
          </c:val>
          <c:extLst>
            <c:ext xmlns:c16="http://schemas.microsoft.com/office/drawing/2014/chart" uri="{C3380CC4-5D6E-409C-BE32-E72D297353CC}">
              <c16:uniqueId val="{00000020-D87A-4191-AB53-38EE59147103}"/>
            </c:ext>
          </c:extLst>
        </c:ser>
        <c:ser>
          <c:idx val="33"/>
          <c:order val="33"/>
          <c:tx>
            <c:strRef>
              <c:f>Sheet1!$AI$1</c:f>
              <c:strCache>
                <c:ptCount val="1"/>
                <c:pt idx="0">
                  <c:v>Kadubeesanhali, Prestige</c:v>
                </c:pt>
              </c:strCache>
            </c:strRef>
          </c:tx>
          <c:spPr>
            <a:solidFill>
              <a:schemeClr val="accent4">
                <a:lumMod val="5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Sheet1!$AI$2:$AI$6</c:f>
              <c:numCache>
                <c:formatCode>General</c:formatCode>
                <c:ptCount val="5"/>
                <c:pt idx="0">
                  <c:v>0</c:v>
                </c:pt>
                <c:pt idx="1">
                  <c:v>1</c:v>
                </c:pt>
                <c:pt idx="2">
                  <c:v>0</c:v>
                </c:pt>
                <c:pt idx="3">
                  <c:v>2</c:v>
                </c:pt>
                <c:pt idx="4">
                  <c:v>6</c:v>
                </c:pt>
              </c:numCache>
            </c:numRef>
          </c:val>
          <c:extLst>
            <c:ext xmlns:c16="http://schemas.microsoft.com/office/drawing/2014/chart" uri="{C3380CC4-5D6E-409C-BE32-E72D297353CC}">
              <c16:uniqueId val="{00000021-D87A-4191-AB53-38EE59147103}"/>
            </c:ext>
          </c:extLst>
        </c:ser>
        <c:ser>
          <c:idx val="34"/>
          <c:order val="34"/>
          <c:tx>
            <c:strRef>
              <c:f>Sheet1!$AJ$1</c:f>
              <c:strCache>
                <c:ptCount val="1"/>
                <c:pt idx="0">
                  <c:v>Bilekahalli</c:v>
                </c:pt>
              </c:strCache>
            </c:strRef>
          </c:tx>
          <c:spPr>
            <a:solidFill>
              <a:schemeClr val="accent5">
                <a:lumMod val="5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Sheet1!$AJ$2:$AJ$6</c:f>
              <c:numCache>
                <c:formatCode>General</c:formatCode>
                <c:ptCount val="5"/>
                <c:pt idx="0">
                  <c:v>2</c:v>
                </c:pt>
                <c:pt idx="1">
                  <c:v>2</c:v>
                </c:pt>
                <c:pt idx="2">
                  <c:v>5</c:v>
                </c:pt>
                <c:pt idx="3">
                  <c:v>1</c:v>
                </c:pt>
                <c:pt idx="4">
                  <c:v>1</c:v>
                </c:pt>
              </c:numCache>
            </c:numRef>
          </c:val>
          <c:extLst>
            <c:ext xmlns:c16="http://schemas.microsoft.com/office/drawing/2014/chart" uri="{C3380CC4-5D6E-409C-BE32-E72D297353CC}">
              <c16:uniqueId val="{00000022-D87A-4191-AB53-38EE59147103}"/>
            </c:ext>
          </c:extLst>
        </c:ser>
        <c:ser>
          <c:idx val="35"/>
          <c:order val="35"/>
          <c:tx>
            <c:strRef>
              <c:f>Sheet1!$AK$1</c:f>
              <c:strCache>
                <c:ptCount val="1"/>
                <c:pt idx="0">
                  <c:v>Bellandur, Sakara</c:v>
                </c:pt>
              </c:strCache>
            </c:strRef>
          </c:tx>
          <c:spPr>
            <a:solidFill>
              <a:schemeClr val="accent6">
                <a:lumMod val="5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Sheet1!$AK$2:$AK$6</c:f>
              <c:numCache>
                <c:formatCode>General</c:formatCode>
                <c:ptCount val="5"/>
                <c:pt idx="0">
                  <c:v>0</c:v>
                </c:pt>
                <c:pt idx="1">
                  <c:v>7</c:v>
                </c:pt>
                <c:pt idx="2">
                  <c:v>2</c:v>
                </c:pt>
                <c:pt idx="3">
                  <c:v>1</c:v>
                </c:pt>
                <c:pt idx="4">
                  <c:v>1</c:v>
                </c:pt>
              </c:numCache>
            </c:numRef>
          </c:val>
          <c:extLst>
            <c:ext xmlns:c16="http://schemas.microsoft.com/office/drawing/2014/chart" uri="{C3380CC4-5D6E-409C-BE32-E72D297353CC}">
              <c16:uniqueId val="{00000023-D87A-4191-AB53-38EE59147103}"/>
            </c:ext>
          </c:extLst>
        </c:ser>
        <c:ser>
          <c:idx val="36"/>
          <c:order val="36"/>
          <c:tx>
            <c:strRef>
              <c:f>Sheet1!$AL$1</c:f>
              <c:strCache>
                <c:ptCount val="1"/>
                <c:pt idx="0">
                  <c:v>Sarjapur Road</c:v>
                </c:pt>
              </c:strCache>
            </c:strRef>
          </c:tx>
          <c:spPr>
            <a:solidFill>
              <a:schemeClr val="accent1">
                <a:lumMod val="70000"/>
                <a:lumOff val="3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Sheet1!$AL$2:$AL$6</c:f>
              <c:numCache>
                <c:formatCode>General</c:formatCode>
                <c:ptCount val="5"/>
                <c:pt idx="0">
                  <c:v>0</c:v>
                </c:pt>
                <c:pt idx="1">
                  <c:v>6</c:v>
                </c:pt>
                <c:pt idx="2">
                  <c:v>3</c:v>
                </c:pt>
                <c:pt idx="3">
                  <c:v>10</c:v>
                </c:pt>
                <c:pt idx="4">
                  <c:v>1</c:v>
                </c:pt>
              </c:numCache>
            </c:numRef>
          </c:val>
          <c:extLst>
            <c:ext xmlns:c16="http://schemas.microsoft.com/office/drawing/2014/chart" uri="{C3380CC4-5D6E-409C-BE32-E72D297353CC}">
              <c16:uniqueId val="{00000024-D87A-4191-AB53-38EE59147103}"/>
            </c:ext>
          </c:extLst>
        </c:ser>
        <c:ser>
          <c:idx val="37"/>
          <c:order val="37"/>
          <c:tx>
            <c:strRef>
              <c:f>Sheet1!$AM$1</c:f>
              <c:strCache>
                <c:ptCount val="1"/>
                <c:pt idx="0">
                  <c:v>Akshaya Nagar</c:v>
                </c:pt>
              </c:strCache>
            </c:strRef>
          </c:tx>
          <c:spPr>
            <a:solidFill>
              <a:schemeClr val="accent2">
                <a:lumMod val="70000"/>
                <a:lumOff val="3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Sheet1!$AM$2:$AM$6</c:f>
              <c:numCache>
                <c:formatCode>General</c:formatCode>
                <c:ptCount val="5"/>
                <c:pt idx="0">
                  <c:v>6</c:v>
                </c:pt>
                <c:pt idx="1">
                  <c:v>3</c:v>
                </c:pt>
                <c:pt idx="2">
                  <c:v>4</c:v>
                </c:pt>
                <c:pt idx="3">
                  <c:v>4</c:v>
                </c:pt>
                <c:pt idx="4">
                  <c:v>4</c:v>
                </c:pt>
              </c:numCache>
            </c:numRef>
          </c:val>
          <c:extLst>
            <c:ext xmlns:c16="http://schemas.microsoft.com/office/drawing/2014/chart" uri="{C3380CC4-5D6E-409C-BE32-E72D297353CC}">
              <c16:uniqueId val="{00000025-D87A-4191-AB53-38EE59147103}"/>
            </c:ext>
          </c:extLst>
        </c:ser>
        <c:ser>
          <c:idx val="38"/>
          <c:order val="38"/>
          <c:tx>
            <c:strRef>
              <c:f>Sheet1!$AN$1</c:f>
              <c:strCache>
                <c:ptCount val="1"/>
                <c:pt idx="0">
                  <c:v>Bellandur, APR</c:v>
                </c:pt>
              </c:strCache>
            </c:strRef>
          </c:tx>
          <c:spPr>
            <a:solidFill>
              <a:schemeClr val="accent3">
                <a:lumMod val="70000"/>
                <a:lumOff val="3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Sheet1!$AN$2:$AN$6</c:f>
              <c:numCache>
                <c:formatCode>General</c:formatCode>
                <c:ptCount val="5"/>
                <c:pt idx="0">
                  <c:v>6</c:v>
                </c:pt>
                <c:pt idx="1">
                  <c:v>8</c:v>
                </c:pt>
                <c:pt idx="2">
                  <c:v>14</c:v>
                </c:pt>
                <c:pt idx="3">
                  <c:v>1</c:v>
                </c:pt>
                <c:pt idx="4">
                  <c:v>0</c:v>
                </c:pt>
              </c:numCache>
            </c:numRef>
          </c:val>
          <c:extLst>
            <c:ext xmlns:c16="http://schemas.microsoft.com/office/drawing/2014/chart" uri="{C3380CC4-5D6E-409C-BE32-E72D297353CC}">
              <c16:uniqueId val="{00000026-D87A-4191-AB53-38EE59147103}"/>
            </c:ext>
          </c:extLst>
        </c:ser>
        <c:ser>
          <c:idx val="39"/>
          <c:order val="39"/>
          <c:tx>
            <c:strRef>
              <c:f>Sheet1!$AO$1</c:f>
              <c:strCache>
                <c:ptCount val="1"/>
                <c:pt idx="0">
                  <c:v>BTM Stage 2</c:v>
                </c:pt>
              </c:strCache>
            </c:strRef>
          </c:tx>
          <c:spPr>
            <a:solidFill>
              <a:schemeClr val="accent4">
                <a:lumMod val="70000"/>
                <a:lumOff val="3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Sheet1!$AO$2:$AO$6</c:f>
              <c:numCache>
                <c:formatCode>General</c:formatCode>
                <c:ptCount val="5"/>
                <c:pt idx="0">
                  <c:v>7</c:v>
                </c:pt>
                <c:pt idx="1">
                  <c:v>6</c:v>
                </c:pt>
                <c:pt idx="2">
                  <c:v>6</c:v>
                </c:pt>
                <c:pt idx="3">
                  <c:v>8</c:v>
                </c:pt>
                <c:pt idx="4">
                  <c:v>5</c:v>
                </c:pt>
              </c:numCache>
            </c:numRef>
          </c:val>
          <c:extLst>
            <c:ext xmlns:c16="http://schemas.microsoft.com/office/drawing/2014/chart" uri="{C3380CC4-5D6E-409C-BE32-E72D297353CC}">
              <c16:uniqueId val="{00000027-D87A-4191-AB53-38EE59147103}"/>
            </c:ext>
          </c:extLst>
        </c:ser>
        <c:ser>
          <c:idx val="40"/>
          <c:order val="40"/>
          <c:tx>
            <c:strRef>
              <c:f>Sheet1!$AP$1</c:f>
              <c:strCache>
                <c:ptCount val="1"/>
                <c:pt idx="0">
                  <c:v>BTM Stage 1</c:v>
                </c:pt>
              </c:strCache>
            </c:strRef>
          </c:tx>
          <c:spPr>
            <a:solidFill>
              <a:schemeClr val="accent5">
                <a:lumMod val="70000"/>
                <a:lumOff val="3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Sheet1!$AP$2:$AP$6</c:f>
              <c:numCache>
                <c:formatCode>General</c:formatCode>
                <c:ptCount val="5"/>
                <c:pt idx="0">
                  <c:v>3</c:v>
                </c:pt>
                <c:pt idx="1">
                  <c:v>11</c:v>
                </c:pt>
                <c:pt idx="2">
                  <c:v>3</c:v>
                </c:pt>
                <c:pt idx="3">
                  <c:v>11</c:v>
                </c:pt>
                <c:pt idx="4">
                  <c:v>7</c:v>
                </c:pt>
              </c:numCache>
            </c:numRef>
          </c:val>
          <c:extLst>
            <c:ext xmlns:c16="http://schemas.microsoft.com/office/drawing/2014/chart" uri="{C3380CC4-5D6E-409C-BE32-E72D297353CC}">
              <c16:uniqueId val="{00000028-D87A-4191-AB53-38EE59147103}"/>
            </c:ext>
          </c:extLst>
        </c:ser>
        <c:ser>
          <c:idx val="41"/>
          <c:order val="41"/>
          <c:tx>
            <c:strRef>
              <c:f>Sheet1!$AQ$1</c:f>
              <c:strCache>
                <c:ptCount val="1"/>
                <c:pt idx="0">
                  <c:v>Bellandur - Off Sarjapur Road</c:v>
                </c:pt>
              </c:strCache>
            </c:strRef>
          </c:tx>
          <c:spPr>
            <a:solidFill>
              <a:schemeClr val="accent6">
                <a:lumMod val="70000"/>
                <a:lumOff val="3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Sheet1!$AQ$2:$AQ$6</c:f>
              <c:numCache>
                <c:formatCode>General</c:formatCode>
                <c:ptCount val="5"/>
                <c:pt idx="0">
                  <c:v>7</c:v>
                </c:pt>
                <c:pt idx="1">
                  <c:v>9</c:v>
                </c:pt>
                <c:pt idx="2">
                  <c:v>11</c:v>
                </c:pt>
                <c:pt idx="3">
                  <c:v>15</c:v>
                </c:pt>
                <c:pt idx="4">
                  <c:v>2</c:v>
                </c:pt>
              </c:numCache>
            </c:numRef>
          </c:val>
          <c:extLst>
            <c:ext xmlns:c16="http://schemas.microsoft.com/office/drawing/2014/chart" uri="{C3380CC4-5D6E-409C-BE32-E72D297353CC}">
              <c16:uniqueId val="{00000029-D87A-4191-AB53-38EE59147103}"/>
            </c:ext>
          </c:extLst>
        </c:ser>
        <c:ser>
          <c:idx val="42"/>
          <c:order val="42"/>
          <c:tx>
            <c:strRef>
              <c:f>Sheet1!$AR$1</c:f>
              <c:strCache>
                <c:ptCount val="1"/>
                <c:pt idx="0">
                  <c:v>Bommanahalli</c:v>
                </c:pt>
              </c:strCache>
            </c:strRef>
          </c:tx>
          <c:spPr>
            <a:solidFill>
              <a:schemeClr val="accent1">
                <a:lumMod val="7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Sheet1!$AR$2:$AR$6</c:f>
              <c:numCache>
                <c:formatCode>General</c:formatCode>
                <c:ptCount val="5"/>
                <c:pt idx="0">
                  <c:v>10</c:v>
                </c:pt>
                <c:pt idx="1">
                  <c:v>13</c:v>
                </c:pt>
                <c:pt idx="2">
                  <c:v>13</c:v>
                </c:pt>
                <c:pt idx="3">
                  <c:v>10</c:v>
                </c:pt>
                <c:pt idx="4">
                  <c:v>6</c:v>
                </c:pt>
              </c:numCache>
            </c:numRef>
          </c:val>
          <c:extLst>
            <c:ext xmlns:c16="http://schemas.microsoft.com/office/drawing/2014/chart" uri="{C3380CC4-5D6E-409C-BE32-E72D297353CC}">
              <c16:uniqueId val="{0000002A-D87A-4191-AB53-38EE59147103}"/>
            </c:ext>
          </c:extLst>
        </c:ser>
        <c:ser>
          <c:idx val="43"/>
          <c:order val="43"/>
          <c:tx>
            <c:strRef>
              <c:f>Sheet1!$AS$1</c:f>
              <c:strCache>
                <c:ptCount val="1"/>
                <c:pt idx="0">
                  <c:v>Manipal County</c:v>
                </c:pt>
              </c:strCache>
            </c:strRef>
          </c:tx>
          <c:spPr>
            <a:solidFill>
              <a:schemeClr val="accent2">
                <a:lumMod val="7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Sheet1!$AS$2:$AS$6</c:f>
              <c:numCache>
                <c:formatCode>General</c:formatCode>
                <c:ptCount val="5"/>
                <c:pt idx="0">
                  <c:v>18</c:v>
                </c:pt>
                <c:pt idx="1">
                  <c:v>20</c:v>
                </c:pt>
                <c:pt idx="2">
                  <c:v>16</c:v>
                </c:pt>
                <c:pt idx="3">
                  <c:v>13</c:v>
                </c:pt>
                <c:pt idx="4">
                  <c:v>13</c:v>
                </c:pt>
              </c:numCache>
            </c:numRef>
          </c:val>
          <c:extLst>
            <c:ext xmlns:c16="http://schemas.microsoft.com/office/drawing/2014/chart" uri="{C3380CC4-5D6E-409C-BE32-E72D297353CC}">
              <c16:uniqueId val="{0000002B-D87A-4191-AB53-38EE59147103}"/>
            </c:ext>
          </c:extLst>
        </c:ser>
        <c:ser>
          <c:idx val="44"/>
          <c:order val="44"/>
          <c:tx>
            <c:strRef>
              <c:f>Sheet1!$AT$1</c:f>
              <c:strCache>
                <c:ptCount val="1"/>
                <c:pt idx="0">
                  <c:v>Bellandur, Sarjapur Road</c:v>
                </c:pt>
              </c:strCache>
            </c:strRef>
          </c:tx>
          <c:spPr>
            <a:solidFill>
              <a:schemeClr val="accent3">
                <a:lumMod val="7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Sheet1!$AT$2:$AT$6</c:f>
              <c:numCache>
                <c:formatCode>General</c:formatCode>
                <c:ptCount val="5"/>
                <c:pt idx="0">
                  <c:v>11</c:v>
                </c:pt>
                <c:pt idx="1">
                  <c:v>20</c:v>
                </c:pt>
                <c:pt idx="2">
                  <c:v>13</c:v>
                </c:pt>
                <c:pt idx="3">
                  <c:v>39</c:v>
                </c:pt>
                <c:pt idx="4">
                  <c:v>15</c:v>
                </c:pt>
              </c:numCache>
            </c:numRef>
          </c:val>
          <c:extLst>
            <c:ext xmlns:c16="http://schemas.microsoft.com/office/drawing/2014/chart" uri="{C3380CC4-5D6E-409C-BE32-E72D297353CC}">
              <c16:uniqueId val="{0000002C-D87A-4191-AB53-38EE59147103}"/>
            </c:ext>
          </c:extLst>
        </c:ser>
        <c:ser>
          <c:idx val="45"/>
          <c:order val="45"/>
          <c:tx>
            <c:strRef>
              <c:f>Sheet1!$AU$1</c:f>
              <c:strCache>
                <c:ptCount val="1"/>
                <c:pt idx="0">
                  <c:v>Bellandur, Green Glen</c:v>
                </c:pt>
              </c:strCache>
            </c:strRef>
          </c:tx>
          <c:spPr>
            <a:solidFill>
              <a:schemeClr val="accent4">
                <a:lumMod val="7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Sheet1!$AU$2:$AU$6</c:f>
              <c:numCache>
                <c:formatCode>General</c:formatCode>
                <c:ptCount val="5"/>
                <c:pt idx="0">
                  <c:v>27</c:v>
                </c:pt>
                <c:pt idx="1">
                  <c:v>32</c:v>
                </c:pt>
                <c:pt idx="2">
                  <c:v>27</c:v>
                </c:pt>
                <c:pt idx="3">
                  <c:v>36</c:v>
                </c:pt>
                <c:pt idx="4">
                  <c:v>12</c:v>
                </c:pt>
              </c:numCache>
            </c:numRef>
          </c:val>
          <c:extLst>
            <c:ext xmlns:c16="http://schemas.microsoft.com/office/drawing/2014/chart" uri="{C3380CC4-5D6E-409C-BE32-E72D297353CC}">
              <c16:uniqueId val="{0000002D-D87A-4191-AB53-38EE59147103}"/>
            </c:ext>
          </c:extLst>
        </c:ser>
        <c:ser>
          <c:idx val="46"/>
          <c:order val="46"/>
          <c:tx>
            <c:strRef>
              <c:f>Sheet1!$AV$1</c:f>
              <c:strCache>
                <c:ptCount val="1"/>
                <c:pt idx="0">
                  <c:v>Koramangala, Ejipura</c:v>
                </c:pt>
              </c:strCache>
            </c:strRef>
          </c:tx>
          <c:spPr>
            <a:solidFill>
              <a:schemeClr val="accent5">
                <a:lumMod val="7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Sheet1!$AV$2:$AV$6</c:f>
              <c:numCache>
                <c:formatCode>General</c:formatCode>
                <c:ptCount val="5"/>
                <c:pt idx="0">
                  <c:v>25</c:v>
                </c:pt>
                <c:pt idx="1">
                  <c:v>33</c:v>
                </c:pt>
                <c:pt idx="2">
                  <c:v>30</c:v>
                </c:pt>
                <c:pt idx="3">
                  <c:v>37</c:v>
                </c:pt>
                <c:pt idx="4">
                  <c:v>35</c:v>
                </c:pt>
              </c:numCache>
            </c:numRef>
          </c:val>
          <c:extLst>
            <c:ext xmlns:c16="http://schemas.microsoft.com/office/drawing/2014/chart" uri="{C3380CC4-5D6E-409C-BE32-E72D297353CC}">
              <c16:uniqueId val="{0000002E-D87A-4191-AB53-38EE59147103}"/>
            </c:ext>
          </c:extLst>
        </c:ser>
        <c:ser>
          <c:idx val="47"/>
          <c:order val="47"/>
          <c:tx>
            <c:strRef>
              <c:f>Sheet1!$AW$1</c:f>
              <c:strCache>
                <c:ptCount val="1"/>
                <c:pt idx="0">
                  <c:v>Kudlu</c:v>
                </c:pt>
              </c:strCache>
            </c:strRef>
          </c:tx>
          <c:spPr>
            <a:solidFill>
              <a:schemeClr val="accent6">
                <a:lumMod val="7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Sheet1!$AW$2:$AW$6</c:f>
              <c:numCache>
                <c:formatCode>General</c:formatCode>
                <c:ptCount val="5"/>
                <c:pt idx="0">
                  <c:v>118</c:v>
                </c:pt>
                <c:pt idx="1">
                  <c:v>130</c:v>
                </c:pt>
                <c:pt idx="2">
                  <c:v>108</c:v>
                </c:pt>
                <c:pt idx="3">
                  <c:v>105</c:v>
                </c:pt>
                <c:pt idx="4">
                  <c:v>57</c:v>
                </c:pt>
              </c:numCache>
            </c:numRef>
          </c:val>
          <c:extLst>
            <c:ext xmlns:c16="http://schemas.microsoft.com/office/drawing/2014/chart" uri="{C3380CC4-5D6E-409C-BE32-E72D297353CC}">
              <c16:uniqueId val="{0000002F-D87A-4191-AB53-38EE59147103}"/>
            </c:ext>
          </c:extLst>
        </c:ser>
        <c:ser>
          <c:idx val="48"/>
          <c:order val="48"/>
          <c:tx>
            <c:strRef>
              <c:f>Sheet1!$AX$1</c:f>
              <c:strCache>
                <c:ptCount val="1"/>
                <c:pt idx="0">
                  <c:v>Bomannahali - MicoLayout</c:v>
                </c:pt>
              </c:strCache>
            </c:strRef>
          </c:tx>
          <c:spPr>
            <a:solidFill>
              <a:schemeClr val="accent1">
                <a:lumMod val="50000"/>
                <a:lumOff val="50000"/>
              </a:schemeClr>
            </a:solidFill>
            <a:ln>
              <a:noFill/>
            </a:ln>
            <a:effectLst/>
          </c:spPr>
          <c:invertIfNegative val="0"/>
          <c:cat>
            <c:strRef>
              <c:f>Sheet1!$A$2:$A$6</c:f>
              <c:strCache>
                <c:ptCount val="5"/>
                <c:pt idx="0">
                  <c:v>Morning</c:v>
                </c:pt>
                <c:pt idx="1">
                  <c:v>Afternoon</c:v>
                </c:pt>
                <c:pt idx="2">
                  <c:v>Evening</c:v>
                </c:pt>
                <c:pt idx="3">
                  <c:v>Night</c:v>
                </c:pt>
                <c:pt idx="4">
                  <c:v>Late Night</c:v>
                </c:pt>
              </c:strCache>
            </c:strRef>
          </c:cat>
          <c:val>
            <c:numRef>
              <c:f>Sheet1!$AX$2:$AX$6</c:f>
              <c:numCache>
                <c:formatCode>General</c:formatCode>
                <c:ptCount val="5"/>
                <c:pt idx="0">
                  <c:v>132</c:v>
                </c:pt>
                <c:pt idx="1">
                  <c:v>151</c:v>
                </c:pt>
                <c:pt idx="2">
                  <c:v>107</c:v>
                </c:pt>
                <c:pt idx="3">
                  <c:v>125</c:v>
                </c:pt>
                <c:pt idx="4">
                  <c:v>36</c:v>
                </c:pt>
              </c:numCache>
            </c:numRef>
          </c:val>
          <c:extLst>
            <c:ext xmlns:c16="http://schemas.microsoft.com/office/drawing/2014/chart" uri="{C3380CC4-5D6E-409C-BE32-E72D297353CC}">
              <c16:uniqueId val="{00000030-D87A-4191-AB53-38EE59147103}"/>
            </c:ext>
          </c:extLst>
        </c:ser>
        <c:ser>
          <c:idx val="49"/>
          <c:order val="49"/>
          <c:tx>
            <c:strRef>
              <c:f>Sheet1!$AY$1</c:f>
              <c:strCache>
                <c:ptCount val="1"/>
                <c:pt idx="0">
                  <c:v>Harlur</c:v>
                </c:pt>
              </c:strCache>
            </c:strRef>
          </c:tx>
          <c:spPr>
            <a:solidFill>
              <a:schemeClr val="accent2">
                <a:lumMod val="50000"/>
                <a:lumOff val="50000"/>
              </a:schemeClr>
            </a:solidFill>
            <a:ln>
              <a:noFill/>
            </a:ln>
            <a:effectLst/>
          </c:spPr>
          <c:invertIfNegative val="0"/>
          <c:dLbls>
            <c:dLbl>
              <c:idx val="4"/>
              <c:layout>
                <c:manualLayout>
                  <c:x val="4.7837734404898587E-2"/>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31-D87A-4191-AB53-38EE59147103}"/>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Sheet1!$AY$2:$AY$6</c:f>
              <c:numCache>
                <c:formatCode>General</c:formatCode>
                <c:ptCount val="5"/>
                <c:pt idx="0">
                  <c:v>382</c:v>
                </c:pt>
                <c:pt idx="1">
                  <c:v>324</c:v>
                </c:pt>
                <c:pt idx="2">
                  <c:v>280</c:v>
                </c:pt>
                <c:pt idx="3">
                  <c:v>250</c:v>
                </c:pt>
                <c:pt idx="4">
                  <c:v>73</c:v>
                </c:pt>
              </c:numCache>
            </c:numRef>
          </c:val>
          <c:extLst>
            <c:ext xmlns:c16="http://schemas.microsoft.com/office/drawing/2014/chart" uri="{C3380CC4-5D6E-409C-BE32-E72D297353CC}">
              <c16:uniqueId val="{00000032-D87A-4191-AB53-38EE59147103}"/>
            </c:ext>
          </c:extLst>
        </c:ser>
        <c:ser>
          <c:idx val="50"/>
          <c:order val="50"/>
          <c:tx>
            <c:strRef>
              <c:f>Sheet1!$AZ$1</c:f>
              <c:strCache>
                <c:ptCount val="1"/>
                <c:pt idx="0">
                  <c:v>ITI Layout</c:v>
                </c:pt>
              </c:strCache>
            </c:strRef>
          </c:tx>
          <c:spPr>
            <a:solidFill>
              <a:schemeClr val="accent3">
                <a:lumMod val="50000"/>
                <a:lumOff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Sheet1!$AZ$2:$AZ$6</c:f>
              <c:numCache>
                <c:formatCode>General</c:formatCode>
                <c:ptCount val="5"/>
                <c:pt idx="0">
                  <c:v>868</c:v>
                </c:pt>
                <c:pt idx="1">
                  <c:v>1039</c:v>
                </c:pt>
                <c:pt idx="2">
                  <c:v>757</c:v>
                </c:pt>
                <c:pt idx="3">
                  <c:v>936</c:v>
                </c:pt>
                <c:pt idx="4">
                  <c:v>346</c:v>
                </c:pt>
              </c:numCache>
            </c:numRef>
          </c:val>
          <c:extLst>
            <c:ext xmlns:c16="http://schemas.microsoft.com/office/drawing/2014/chart" uri="{C3380CC4-5D6E-409C-BE32-E72D297353CC}">
              <c16:uniqueId val="{00000033-D87A-4191-AB53-38EE59147103}"/>
            </c:ext>
          </c:extLst>
        </c:ser>
        <c:ser>
          <c:idx val="51"/>
          <c:order val="51"/>
          <c:tx>
            <c:strRef>
              <c:f>Sheet1!$BA$1</c:f>
              <c:strCache>
                <c:ptCount val="1"/>
                <c:pt idx="0">
                  <c:v>HSR Layout</c:v>
                </c:pt>
              </c:strCache>
            </c:strRef>
          </c:tx>
          <c:spPr>
            <a:solidFill>
              <a:schemeClr val="accent4">
                <a:lumMod val="50000"/>
                <a:lumOff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Sheet1!$BA$2:$BA$6</c:f>
              <c:numCache>
                <c:formatCode>General</c:formatCode>
                <c:ptCount val="5"/>
                <c:pt idx="0">
                  <c:v>3749</c:v>
                </c:pt>
                <c:pt idx="1">
                  <c:v>4085</c:v>
                </c:pt>
                <c:pt idx="2">
                  <c:v>3288</c:v>
                </c:pt>
                <c:pt idx="3">
                  <c:v>3582</c:v>
                </c:pt>
                <c:pt idx="4">
                  <c:v>953</c:v>
                </c:pt>
              </c:numCache>
            </c:numRef>
          </c:val>
          <c:extLst>
            <c:ext xmlns:c16="http://schemas.microsoft.com/office/drawing/2014/chart" uri="{C3380CC4-5D6E-409C-BE32-E72D297353CC}">
              <c16:uniqueId val="{00000034-D87A-4191-AB53-38EE59147103}"/>
            </c:ext>
          </c:extLst>
        </c:ser>
        <c:dLbls>
          <c:showLegendKey val="0"/>
          <c:showVal val="0"/>
          <c:showCatName val="0"/>
          <c:showSerName val="0"/>
          <c:showPercent val="0"/>
          <c:showBubbleSize val="0"/>
        </c:dLbls>
        <c:gapWidth val="219"/>
        <c:overlap val="100"/>
        <c:axId val="544879728"/>
        <c:axId val="1722613088"/>
      </c:barChart>
      <c:catAx>
        <c:axId val="544879728"/>
        <c:scaling>
          <c:orientation val="minMax"/>
        </c:scaling>
        <c:delete val="0"/>
        <c:axPos val="b"/>
        <c:title>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22613088"/>
        <c:crosses val="autoZero"/>
        <c:auto val="1"/>
        <c:lblAlgn val="ctr"/>
        <c:lblOffset val="100"/>
        <c:noMultiLvlLbl val="0"/>
      </c:catAx>
      <c:valAx>
        <c:axId val="1722613088"/>
        <c:scaling>
          <c:orientation val="minMax"/>
          <c:max val="60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Number of Orders</a:t>
                </a:r>
              </a:p>
            </c:rich>
          </c:tx>
          <c:layout>
            <c:manualLayout>
              <c:xMode val="edge"/>
              <c:yMode val="edge"/>
              <c:x val="7.2616927476487946E-3"/>
              <c:y val="0.26800886416144087"/>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lgn="just">
              <a:defRPr sz="900" b="0" i="0" u="none" strike="noStrike" kern="1200" baseline="0">
                <a:solidFill>
                  <a:schemeClr val="tx1">
                    <a:lumMod val="65000"/>
                    <a:lumOff val="35000"/>
                  </a:schemeClr>
                </a:solidFill>
                <a:latin typeface="+mn-lt"/>
                <a:ea typeface="+mn-ea"/>
                <a:cs typeface="+mn-cs"/>
              </a:defRPr>
            </a:pPr>
            <a:endParaRPr lang="en-US"/>
          </a:p>
        </c:txPr>
        <c:crossAx val="544879728"/>
        <c:crosses val="autoZero"/>
        <c:crossBetween val="between"/>
      </c:valAx>
      <c:spPr>
        <a:noFill/>
        <a:ln>
          <a:noFill/>
        </a:ln>
        <a:effectLst/>
      </c:spPr>
    </c:plotArea>
    <c:legend>
      <c:legendPos val="b"/>
      <c:layout>
        <c:manualLayout>
          <c:xMode val="edge"/>
          <c:yMode val="edge"/>
          <c:x val="1.8954892406531851E-2"/>
          <c:y val="0.71946094734548072"/>
          <c:w val="0.9678307433155241"/>
          <c:h val="0.2624885111382737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200" b="1" i="0" u="none" strike="noStrike" kern="1200" spc="0" baseline="0">
                <a:solidFill>
                  <a:srgbClr val="000000">
                    <a:lumMod val="65000"/>
                    <a:lumOff val="35000"/>
                  </a:srgbClr>
                </a:solidFill>
                <a:latin typeface="Calibri" panose="020F0502020204030204" pitchFamily="34" charset="0"/>
                <a:ea typeface="Calibri" panose="020F0502020204030204" pitchFamily="34" charset="0"/>
                <a:cs typeface="Calibri" panose="020F0502020204030204" pitchFamily="34" charset="0"/>
              </a:defRPr>
            </a:pPr>
            <a:r>
              <a:rPr lang="en-US" sz="1200" b="1" i="0" u="none" strike="noStrike" kern="1200" spc="0" baseline="0">
                <a:solidFill>
                  <a:srgbClr val="000000">
                    <a:lumMod val="65000"/>
                    <a:lumOff val="35000"/>
                  </a:srgbClr>
                </a:solidFill>
                <a:latin typeface="Calibri" panose="020F0502020204030204" pitchFamily="34" charset="0"/>
                <a:ea typeface="Calibri" panose="020F0502020204030204" pitchFamily="34" charset="0"/>
                <a:cs typeface="Calibri" panose="020F0502020204030204" pitchFamily="34" charset="0"/>
              </a:rPr>
              <a:t>Slot Level</a:t>
            </a:r>
          </a:p>
        </c:rich>
      </c:tx>
      <c:overlay val="0"/>
      <c:spPr>
        <a:noFill/>
        <a:ln>
          <a:noFill/>
        </a:ln>
        <a:effectLst/>
      </c:spPr>
      <c:txPr>
        <a:bodyPr rot="0" spcFirstLastPara="1" vertOverflow="ellipsis" vert="horz" wrap="square" anchor="ctr" anchorCtr="1"/>
        <a:lstStyle/>
        <a:p>
          <a:pPr algn="ctr" rtl="0">
            <a:defRPr lang="en-US" sz="1200" b="1" i="0" u="none" strike="noStrike" kern="1200" spc="0" baseline="0">
              <a:solidFill>
                <a:srgbClr val="000000">
                  <a:lumMod val="65000"/>
                  <a:lumOff val="35000"/>
                </a:srgb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barChart>
        <c:barDir val="col"/>
        <c:grouping val="clustered"/>
        <c:varyColors val="0"/>
        <c:ser>
          <c:idx val="0"/>
          <c:order val="0"/>
          <c:tx>
            <c:strRef>
              <c:f>Sheet1!$B$1</c:f>
              <c:strCache>
                <c:ptCount val="1"/>
                <c:pt idx="0">
                  <c:v>Comp. Rate</c:v>
                </c:pt>
              </c:strCache>
            </c:strRef>
          </c:tx>
          <c:spPr>
            <a:solidFill>
              <a:schemeClr val="accent2"/>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Sheet1!$B$2:$B$6</c:f>
              <c:numCache>
                <c:formatCode>0.00%</c:formatCode>
                <c:ptCount val="5"/>
                <c:pt idx="0">
                  <c:v>0.99517535720912975</c:v>
                </c:pt>
                <c:pt idx="1">
                  <c:v>0.99746792707629983</c:v>
                </c:pt>
                <c:pt idx="2">
                  <c:v>0.99702886247877764</c:v>
                </c:pt>
                <c:pt idx="3">
                  <c:v>0.99289690919562301</c:v>
                </c:pt>
                <c:pt idx="4">
                  <c:v>0.99370673379483954</c:v>
                </c:pt>
              </c:numCache>
            </c:numRef>
          </c:val>
          <c:extLst>
            <c:ext xmlns:c16="http://schemas.microsoft.com/office/drawing/2014/chart" uri="{C3380CC4-5D6E-409C-BE32-E72D297353CC}">
              <c16:uniqueId val="{00000000-F36F-416C-9C88-37E47D9808A6}"/>
            </c:ext>
          </c:extLst>
        </c:ser>
        <c:dLbls>
          <c:dLblPos val="outEnd"/>
          <c:showLegendKey val="0"/>
          <c:showVal val="1"/>
          <c:showCatName val="0"/>
          <c:showSerName val="0"/>
          <c:showPercent val="0"/>
          <c:showBubbleSize val="0"/>
        </c:dLbls>
        <c:gapWidth val="219"/>
        <c:overlap val="-27"/>
        <c:axId val="542377504"/>
        <c:axId val="954486287"/>
      </c:barChart>
      <c:catAx>
        <c:axId val="542377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954486287"/>
        <c:crosses val="autoZero"/>
        <c:auto val="1"/>
        <c:lblAlgn val="ctr"/>
        <c:lblOffset val="100"/>
        <c:noMultiLvlLbl val="0"/>
      </c:catAx>
      <c:valAx>
        <c:axId val="954486287"/>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5423775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sz="1200" b="1">
                <a:latin typeface="Calibri" panose="020F0502020204030204" pitchFamily="34" charset="0"/>
                <a:ea typeface="Calibri" panose="020F0502020204030204" pitchFamily="34" charset="0"/>
                <a:cs typeface="Calibri" panose="020F0502020204030204" pitchFamily="34" charset="0"/>
              </a:rPr>
              <a:t>Weekday Level</a:t>
            </a:r>
          </a:p>
        </c:rich>
      </c:tx>
      <c:overlay val="0"/>
      <c:spPr>
        <a:noFill/>
        <a:ln>
          <a:noFill/>
        </a:ln>
        <a:effectLst/>
      </c:spPr>
      <c:txPr>
        <a:bodyPr rot="0" spcFirstLastPara="1" vertOverflow="ellipsis" vert="horz" wrap="square" anchor="ctr" anchorCtr="1"/>
        <a:lstStyle/>
        <a:p>
          <a:pPr>
            <a:defRPr sz="12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barChart>
        <c:barDir val="col"/>
        <c:grouping val="clustered"/>
        <c:varyColors val="0"/>
        <c:ser>
          <c:idx val="0"/>
          <c:order val="0"/>
          <c:tx>
            <c:strRef>
              <c:f>Sheet1!$B$1</c:f>
              <c:strCache>
                <c:ptCount val="1"/>
                <c:pt idx="0">
                  <c:v>Comp. Rate2</c:v>
                </c:pt>
              </c:strCache>
            </c:strRef>
          </c:tx>
          <c:spPr>
            <a:solidFill>
              <a:schemeClr val="accent1"/>
            </a:solidFill>
            <a:ln>
              <a:noFill/>
            </a:ln>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9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Sheet1!$A$2:$A$8</c:f>
              <c:numCache>
                <c:formatCode>dddd</c:formatCode>
                <c:ptCount val="7"/>
                <c:pt idx="0">
                  <c:v>1</c:v>
                </c:pt>
                <c:pt idx="1">
                  <c:v>2</c:v>
                </c:pt>
                <c:pt idx="2">
                  <c:v>3</c:v>
                </c:pt>
                <c:pt idx="3">
                  <c:v>4</c:v>
                </c:pt>
                <c:pt idx="4">
                  <c:v>5</c:v>
                </c:pt>
                <c:pt idx="5">
                  <c:v>6</c:v>
                </c:pt>
                <c:pt idx="6">
                  <c:v>7</c:v>
                </c:pt>
              </c:numCache>
            </c:numRef>
          </c:cat>
          <c:val>
            <c:numRef>
              <c:f>Sheet1!$B$2:$B$8</c:f>
              <c:numCache>
                <c:formatCode>0.00%</c:formatCode>
                <c:ptCount val="7"/>
                <c:pt idx="0">
                  <c:v>0.99858035207268603</c:v>
                </c:pt>
                <c:pt idx="1">
                  <c:v>0.99739921976592982</c:v>
                </c:pt>
                <c:pt idx="2">
                  <c:v>0.99546925566343047</c:v>
                </c:pt>
                <c:pt idx="3">
                  <c:v>0.99492707672796454</c:v>
                </c:pt>
                <c:pt idx="4">
                  <c:v>0.99662058371735796</c:v>
                </c:pt>
                <c:pt idx="5">
                  <c:v>0.99338743612864444</c:v>
                </c:pt>
                <c:pt idx="6">
                  <c:v>0.99235069137981757</c:v>
                </c:pt>
              </c:numCache>
            </c:numRef>
          </c:val>
          <c:extLst>
            <c:ext xmlns:c16="http://schemas.microsoft.com/office/drawing/2014/chart" uri="{C3380CC4-5D6E-409C-BE32-E72D297353CC}">
              <c16:uniqueId val="{00000000-ECF1-4F4D-9836-D4F3972B398B}"/>
            </c:ext>
          </c:extLst>
        </c:ser>
        <c:dLbls>
          <c:dLblPos val="outEnd"/>
          <c:showLegendKey val="0"/>
          <c:showVal val="1"/>
          <c:showCatName val="0"/>
          <c:showSerName val="0"/>
          <c:showPercent val="0"/>
          <c:showBubbleSize val="0"/>
        </c:dLbls>
        <c:gapWidth val="179"/>
        <c:overlap val="-27"/>
        <c:axId val="542377504"/>
        <c:axId val="954486287"/>
      </c:barChart>
      <c:dateAx>
        <c:axId val="542377504"/>
        <c:scaling>
          <c:orientation val="minMax"/>
        </c:scaling>
        <c:delete val="0"/>
        <c:axPos val="b"/>
        <c:numFmt formatCode="dddd"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954486287"/>
        <c:crosses val="autoZero"/>
        <c:auto val="1"/>
        <c:lblOffset val="100"/>
        <c:baseTimeUnit val="days"/>
      </c:dateAx>
      <c:valAx>
        <c:axId val="954486287"/>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542377504"/>
        <c:crosses val="autoZero"/>
        <c:crossBetween val="between"/>
      </c:valAx>
      <c:spPr>
        <a:noFill/>
        <a:ln>
          <a:noFill/>
        </a:ln>
        <a:effectLst/>
      </c:spPr>
    </c:plotArea>
    <c:plotVisOnly val="1"/>
    <c:dispBlanksAs val="gap"/>
    <c:showDLblsOverMax val="0"/>
    <c:extLst/>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IN" sz="1200" b="1" i="0" u="none" strike="noStrike" kern="1200" spc="0" baseline="0">
                <a:solidFill>
                  <a:srgbClr val="000000">
                    <a:lumMod val="65000"/>
                    <a:lumOff val="35000"/>
                  </a:srgbClr>
                </a:solidFill>
                <a:latin typeface="Calibri" panose="020F0502020204030204" pitchFamily="34" charset="0"/>
                <a:ea typeface="Calibri" panose="020F0502020204030204" pitchFamily="34" charset="0"/>
                <a:cs typeface="Calibri" panose="020F0502020204030204" pitchFamily="34" charset="0"/>
              </a:defRPr>
            </a:pPr>
            <a:r>
              <a:rPr lang="en-IN" sz="1200" b="1" i="0" u="none" strike="noStrike" kern="1200" spc="0" baseline="0">
                <a:solidFill>
                  <a:srgbClr val="000000">
                    <a:lumMod val="65000"/>
                    <a:lumOff val="35000"/>
                  </a:srgbClr>
                </a:solidFill>
                <a:latin typeface="Calibri" panose="020F0502020204030204" pitchFamily="34" charset="0"/>
                <a:ea typeface="Calibri" panose="020F0502020204030204" pitchFamily="34" charset="0"/>
                <a:cs typeface="Calibri" panose="020F0502020204030204" pitchFamily="34" charset="0"/>
              </a:rPr>
              <a:t>Month Level</a:t>
            </a:r>
          </a:p>
        </c:rich>
      </c:tx>
      <c:overlay val="0"/>
      <c:spPr>
        <a:noFill/>
        <a:ln>
          <a:noFill/>
        </a:ln>
        <a:effectLst/>
      </c:spPr>
      <c:txPr>
        <a:bodyPr rot="0" spcFirstLastPara="1" vertOverflow="ellipsis" vert="horz" wrap="square" anchor="ctr" anchorCtr="1"/>
        <a:lstStyle/>
        <a:p>
          <a:pPr algn="ctr" rtl="0">
            <a:defRPr lang="en-IN" sz="1200" b="1" i="0" u="none" strike="noStrike" kern="1200" spc="0" baseline="0">
              <a:solidFill>
                <a:srgbClr val="000000">
                  <a:lumMod val="65000"/>
                  <a:lumOff val="35000"/>
                </a:srgb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barChart>
        <c:barDir val="col"/>
        <c:grouping val="clustered"/>
        <c:varyColors val="0"/>
        <c:ser>
          <c:idx val="0"/>
          <c:order val="0"/>
          <c:tx>
            <c:strRef>
              <c:f>Sheet1!$B$1</c:f>
              <c:strCache>
                <c:ptCount val="1"/>
                <c:pt idx="0">
                  <c:v>Comp. Rate4</c:v>
                </c:pt>
              </c:strCache>
            </c:strRef>
          </c:tx>
          <c:spPr>
            <a:solidFill>
              <a:schemeClr val="accent1"/>
            </a:solidFill>
            <a:ln>
              <a:noFill/>
            </a:ln>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9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Sheet1!$B$2:$B$10</c:f>
              <c:numCache>
                <c:formatCode>0.00%</c:formatCode>
                <c:ptCount val="9"/>
                <c:pt idx="0">
                  <c:v>0.99315068493150682</c:v>
                </c:pt>
                <c:pt idx="1">
                  <c:v>0.99458809380637403</c:v>
                </c:pt>
                <c:pt idx="2">
                  <c:v>0.99084668192219683</c:v>
                </c:pt>
                <c:pt idx="3">
                  <c:v>0.9886960032297134</c:v>
                </c:pt>
                <c:pt idx="4">
                  <c:v>0.9991886409736308</c:v>
                </c:pt>
                <c:pt idx="5">
                  <c:v>0.99924442765394783</c:v>
                </c:pt>
                <c:pt idx="6">
                  <c:v>0.99810964083175802</c:v>
                </c:pt>
                <c:pt idx="7">
                  <c:v>0.99758953168044073</c:v>
                </c:pt>
                <c:pt idx="8">
                  <c:v>0.99574568659891283</c:v>
                </c:pt>
              </c:numCache>
            </c:numRef>
          </c:val>
          <c:extLst>
            <c:ext xmlns:c16="http://schemas.microsoft.com/office/drawing/2014/chart" uri="{C3380CC4-5D6E-409C-BE32-E72D297353CC}">
              <c16:uniqueId val="{00000000-F9F3-4AB2-9321-B07F10BFD71B}"/>
            </c:ext>
          </c:extLst>
        </c:ser>
        <c:dLbls>
          <c:dLblPos val="outEnd"/>
          <c:showLegendKey val="0"/>
          <c:showVal val="1"/>
          <c:showCatName val="0"/>
          <c:showSerName val="0"/>
          <c:showPercent val="0"/>
          <c:showBubbleSize val="0"/>
        </c:dLbls>
        <c:gapWidth val="129"/>
        <c:overlap val="-27"/>
        <c:axId val="542377504"/>
        <c:axId val="954486287"/>
      </c:barChart>
      <c:catAx>
        <c:axId val="542377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954486287"/>
        <c:crosses val="autoZero"/>
        <c:auto val="1"/>
        <c:lblAlgn val="ctr"/>
        <c:lblOffset val="100"/>
        <c:noMultiLvlLbl val="0"/>
      </c:catAx>
      <c:valAx>
        <c:axId val="954486287"/>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542377504"/>
        <c:crosses val="autoZero"/>
        <c:crossBetween val="between"/>
      </c:valAx>
      <c:spPr>
        <a:noFill/>
        <a:ln>
          <a:noFill/>
        </a:ln>
        <a:effectLst/>
      </c:spPr>
    </c:plotArea>
    <c:plotVisOnly val="1"/>
    <c:dispBlanksAs val="gap"/>
    <c:showDLblsOverMax val="0"/>
    <c:extLst/>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IN" sz="1200" b="1" i="0" u="none" strike="noStrike" kern="1200" spc="0" baseline="0">
                <a:solidFill>
                  <a:srgbClr val="000000">
                    <a:lumMod val="65000"/>
                    <a:lumOff val="35000"/>
                  </a:srgbClr>
                </a:solidFill>
                <a:latin typeface="Calibri" panose="020F0502020204030204" pitchFamily="34" charset="0"/>
                <a:ea typeface="Calibri" panose="020F0502020204030204" pitchFamily="34" charset="0"/>
                <a:cs typeface="Calibri" panose="020F0502020204030204" pitchFamily="34" charset="0"/>
              </a:defRPr>
            </a:pPr>
            <a:r>
              <a:rPr lang="en-IN" sz="1200" b="1" i="0" u="none" strike="noStrike" kern="1200" spc="0" baseline="0">
                <a:solidFill>
                  <a:srgbClr val="000000">
                    <a:lumMod val="65000"/>
                    <a:lumOff val="35000"/>
                  </a:srgbClr>
                </a:solidFill>
                <a:latin typeface="Calibri" panose="020F0502020204030204" pitchFamily="34" charset="0"/>
                <a:ea typeface="Calibri" panose="020F0502020204030204" pitchFamily="34" charset="0"/>
                <a:cs typeface="Calibri" panose="020F0502020204030204" pitchFamily="34" charset="0"/>
              </a:rPr>
              <a:t>Source Level</a:t>
            </a:r>
          </a:p>
        </c:rich>
      </c:tx>
      <c:overlay val="0"/>
      <c:spPr>
        <a:noFill/>
        <a:ln>
          <a:noFill/>
        </a:ln>
        <a:effectLst/>
      </c:spPr>
      <c:txPr>
        <a:bodyPr rot="0" spcFirstLastPara="1" vertOverflow="ellipsis" vert="horz" wrap="square" anchor="ctr" anchorCtr="1"/>
        <a:lstStyle/>
        <a:p>
          <a:pPr algn="ctr" rtl="0">
            <a:defRPr lang="en-IN" sz="1200" b="1" i="0" u="none" strike="noStrike" kern="1200" spc="0" baseline="0">
              <a:solidFill>
                <a:srgbClr val="000000">
                  <a:lumMod val="65000"/>
                  <a:lumOff val="35000"/>
                </a:srgb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barChart>
        <c:barDir val="col"/>
        <c:grouping val="clustered"/>
        <c:varyColors val="0"/>
        <c:ser>
          <c:idx val="0"/>
          <c:order val="0"/>
          <c:tx>
            <c:strRef>
              <c:f>Sheet1!$B$1</c:f>
              <c:strCache>
                <c:ptCount val="1"/>
                <c:pt idx="0">
                  <c:v>Comp. Rate6</c:v>
                </c:pt>
              </c:strCache>
            </c:strRef>
          </c:tx>
          <c:spPr>
            <a:solidFill>
              <a:schemeClr val="accent2"/>
            </a:solidFill>
            <a:ln>
              <a:noFill/>
            </a:ln>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9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Facebook</c:v>
                </c:pt>
                <c:pt idx="1">
                  <c:v>Google</c:v>
                </c:pt>
                <c:pt idx="2">
                  <c:v>Instagram</c:v>
                </c:pt>
                <c:pt idx="3">
                  <c:v>Offline Campaign</c:v>
                </c:pt>
                <c:pt idx="4">
                  <c:v>Organic</c:v>
                </c:pt>
                <c:pt idx="5">
                  <c:v>Snapchat</c:v>
                </c:pt>
                <c:pt idx="6">
                  <c:v>Grand Total</c:v>
                </c:pt>
              </c:strCache>
            </c:strRef>
          </c:cat>
          <c:val>
            <c:numRef>
              <c:f>Sheet1!$B$2:$B$8</c:f>
              <c:numCache>
                <c:formatCode>0.00%</c:formatCode>
                <c:ptCount val="7"/>
                <c:pt idx="0">
                  <c:v>0.99579831932773111</c:v>
                </c:pt>
                <c:pt idx="1">
                  <c:v>0.99551234106207931</c:v>
                </c:pt>
                <c:pt idx="2">
                  <c:v>0.99461206896551724</c:v>
                </c:pt>
                <c:pt idx="3">
                  <c:v>0.99440950384346616</c:v>
                </c:pt>
                <c:pt idx="4">
                  <c:v>0.99625748502994016</c:v>
                </c:pt>
                <c:pt idx="5">
                  <c:v>0.99565389174239427</c:v>
                </c:pt>
                <c:pt idx="6">
                  <c:v>0.99553082416860184</c:v>
                </c:pt>
              </c:numCache>
            </c:numRef>
          </c:val>
          <c:extLst>
            <c:ext xmlns:c16="http://schemas.microsoft.com/office/drawing/2014/chart" uri="{C3380CC4-5D6E-409C-BE32-E72D297353CC}">
              <c16:uniqueId val="{00000000-C7F9-464B-BC63-A88EA606B67B}"/>
            </c:ext>
          </c:extLst>
        </c:ser>
        <c:dLbls>
          <c:dLblPos val="outEnd"/>
          <c:showLegendKey val="0"/>
          <c:showVal val="1"/>
          <c:showCatName val="0"/>
          <c:showSerName val="0"/>
          <c:showPercent val="0"/>
          <c:showBubbleSize val="0"/>
        </c:dLbls>
        <c:gapWidth val="149"/>
        <c:overlap val="-27"/>
        <c:axId val="542377504"/>
        <c:axId val="954486287"/>
      </c:barChart>
      <c:catAx>
        <c:axId val="542377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954486287"/>
        <c:crosses val="autoZero"/>
        <c:auto val="1"/>
        <c:lblAlgn val="ctr"/>
        <c:lblOffset val="100"/>
        <c:noMultiLvlLbl val="0"/>
      </c:catAx>
      <c:valAx>
        <c:axId val="954486287"/>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542377504"/>
        <c:crosses val="autoZero"/>
        <c:crossBetween val="between"/>
      </c:valAx>
      <c:spPr>
        <a:noFill/>
        <a:ln>
          <a:noFill/>
        </a:ln>
        <a:effectLst/>
      </c:spPr>
    </c:plotArea>
    <c:plotVisOnly val="1"/>
    <c:dispBlanksAs val="gap"/>
    <c:showDLblsOverMax val="0"/>
    <c:extLst/>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5099033156056"/>
          <c:y val="4.6984909476271264E-2"/>
          <c:w val="0.86038900326409895"/>
          <c:h val="0.80916347335104177"/>
        </c:manualLayout>
      </c:layout>
      <c:barChart>
        <c:barDir val="col"/>
        <c:grouping val="clustered"/>
        <c:varyColors val="0"/>
        <c:ser>
          <c:idx val="0"/>
          <c:order val="0"/>
          <c:tx>
            <c:strRef>
              <c:f>Sheet1!$B$1</c:f>
              <c:strCache>
                <c:ptCount val="1"/>
                <c:pt idx="0">
                  <c:v>Completion Rate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Facebook</c:v>
                </c:pt>
                <c:pt idx="1">
                  <c:v>Google</c:v>
                </c:pt>
                <c:pt idx="2">
                  <c:v>Instagram</c:v>
                </c:pt>
                <c:pt idx="3">
                  <c:v>Offline Campaign</c:v>
                </c:pt>
                <c:pt idx="4">
                  <c:v>Organic</c:v>
                </c:pt>
                <c:pt idx="5">
                  <c:v>Snapchat</c:v>
                </c:pt>
              </c:strCache>
            </c:strRef>
          </c:cat>
          <c:val>
            <c:numRef>
              <c:f>Sheet1!$B$2:$B$7</c:f>
              <c:numCache>
                <c:formatCode>0.00%</c:formatCode>
                <c:ptCount val="6"/>
                <c:pt idx="0">
                  <c:v>0.99579831932773111</c:v>
                </c:pt>
                <c:pt idx="1">
                  <c:v>0.99551234106207931</c:v>
                </c:pt>
                <c:pt idx="2">
                  <c:v>0.99461206896551724</c:v>
                </c:pt>
                <c:pt idx="3">
                  <c:v>0.99440950384346616</c:v>
                </c:pt>
                <c:pt idx="4">
                  <c:v>0.99625748502994016</c:v>
                </c:pt>
                <c:pt idx="5">
                  <c:v>0.99565389174239427</c:v>
                </c:pt>
              </c:numCache>
            </c:numRef>
          </c:val>
          <c:extLst>
            <c:ext xmlns:c16="http://schemas.microsoft.com/office/drawing/2014/chart" uri="{C3380CC4-5D6E-409C-BE32-E72D297353CC}">
              <c16:uniqueId val="{00000000-E785-4066-9B96-F75E3CAF5B2D}"/>
            </c:ext>
          </c:extLst>
        </c:ser>
        <c:dLbls>
          <c:dLblPos val="outEnd"/>
          <c:showLegendKey val="0"/>
          <c:showVal val="1"/>
          <c:showCatName val="0"/>
          <c:showSerName val="0"/>
          <c:showPercent val="0"/>
          <c:showBubbleSize val="0"/>
        </c:dLbls>
        <c:gapWidth val="100"/>
        <c:overlap val="-24"/>
        <c:axId val="1659441888"/>
        <c:axId val="1791790688"/>
      </c:barChart>
      <c:catAx>
        <c:axId val="1659441888"/>
        <c:scaling>
          <c:orientation val="minMax"/>
        </c:scaling>
        <c:delete val="0"/>
        <c:axPos val="b"/>
        <c:title>
          <c:tx>
            <c:rich>
              <a:bodyPr rot="0" spcFirstLastPara="1" vertOverflow="ellipsis" vert="horz" wrap="square" anchor="ctr" anchorCtr="1"/>
              <a:lstStyle/>
              <a:p>
                <a:pPr>
                  <a:defRPr sz="1197"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latin typeface="Calibri" panose="020F0502020204030204" pitchFamily="34" charset="0"/>
                    <a:ea typeface="Calibri" panose="020F0502020204030204" pitchFamily="34" charset="0"/>
                    <a:cs typeface="Calibri" panose="020F0502020204030204" pitchFamily="34" charset="0"/>
                  </a:rPr>
                  <a:t>Acquisition Source</a:t>
                </a:r>
              </a:p>
            </c:rich>
          </c:tx>
          <c:layout>
            <c:manualLayout>
              <c:xMode val="edge"/>
              <c:yMode val="edge"/>
              <c:x val="0.43105138425891659"/>
              <c:y val="0.92687487996927198"/>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791790688"/>
        <c:crosses val="autoZero"/>
        <c:auto val="1"/>
        <c:lblAlgn val="ctr"/>
        <c:lblOffset val="100"/>
        <c:noMultiLvlLbl val="0"/>
      </c:catAx>
      <c:valAx>
        <c:axId val="17917906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latin typeface="Calibri" panose="020F0502020204030204" pitchFamily="34" charset="0"/>
                    <a:ea typeface="Calibri" panose="020F0502020204030204" pitchFamily="34" charset="0"/>
                    <a:cs typeface="Calibri" panose="020F0502020204030204" pitchFamily="34" charset="0"/>
                  </a:rPr>
                  <a:t>Completion Rate</a:t>
                </a:r>
              </a:p>
            </c:rich>
          </c:tx>
          <c:layout>
            <c:manualLayout>
              <c:xMode val="edge"/>
              <c:yMode val="edge"/>
              <c:x val="1.5346249760214847E-2"/>
              <c:y val="0.36947666602650281"/>
            </c:manualLayout>
          </c:layout>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6594418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Sum of Aggregated LTV</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1022-48F7-8EA8-3060DA833308}"/>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1022-48F7-8EA8-3060DA833308}"/>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1022-48F7-8EA8-3060DA833308}"/>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1022-48F7-8EA8-3060DA833308}"/>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1022-48F7-8EA8-3060DA833308}"/>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1022-48F7-8EA8-3060DA833308}"/>
              </c:ext>
            </c:extLst>
          </c:dPt>
          <c:dLbls>
            <c:dLbl>
              <c:idx val="3"/>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lt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outEnd"/>
              <c:showLegendKey val="0"/>
              <c:showVal val="1"/>
              <c:showCatName val="1"/>
              <c:showSerName val="0"/>
              <c:showPercent val="1"/>
              <c:showBubbleSize val="0"/>
              <c:extLst>
                <c:ext xmlns:c15="http://schemas.microsoft.com/office/drawing/2012/chart" uri="{CE6537A1-D6FC-4f65-9D91-7224C49458BB}">
                  <c15:layout>
                    <c:manualLayout>
                      <c:w val="0.24128846153846153"/>
                      <c:h val="4.6324966180670377E-2"/>
                    </c:manualLayout>
                  </c15:layout>
                </c:ext>
                <c:ext xmlns:c16="http://schemas.microsoft.com/office/drawing/2014/chart" uri="{C3380CC4-5D6E-409C-BE32-E72D297353CC}">
                  <c16:uniqueId val="{00000007-1022-48F7-8EA8-3060DA833308}"/>
                </c:ext>
              </c:extLst>
            </c:dLbl>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outEnd"/>
            <c:showLegendKey val="0"/>
            <c:showVal val="1"/>
            <c:showCatName val="1"/>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Sheet1!$A$2:$A$7</c:f>
              <c:strCache>
                <c:ptCount val="6"/>
                <c:pt idx="0">
                  <c:v>Facebook</c:v>
                </c:pt>
                <c:pt idx="1">
                  <c:v>Google</c:v>
                </c:pt>
                <c:pt idx="2">
                  <c:v>Instagram</c:v>
                </c:pt>
                <c:pt idx="3">
                  <c:v>Offline Campaign</c:v>
                </c:pt>
                <c:pt idx="4">
                  <c:v>Organic</c:v>
                </c:pt>
                <c:pt idx="5">
                  <c:v>Snapchat</c:v>
                </c:pt>
              </c:strCache>
            </c:strRef>
          </c:cat>
          <c:val>
            <c:numRef>
              <c:f>Sheet1!$B$2:$B$7</c:f>
              <c:numCache>
                <c:formatCode>0</c:formatCode>
                <c:ptCount val="6"/>
                <c:pt idx="0">
                  <c:v>1373.7243319268637</c:v>
                </c:pt>
                <c:pt idx="1">
                  <c:v>4786.5771028037379</c:v>
                </c:pt>
                <c:pt idx="2">
                  <c:v>1363.1626928471248</c:v>
                </c:pt>
                <c:pt idx="3">
                  <c:v>1446.7059620596206</c:v>
                </c:pt>
                <c:pt idx="4">
                  <c:v>5188.5546038543898</c:v>
                </c:pt>
                <c:pt idx="5">
                  <c:v>1422.4574314574315</c:v>
                </c:pt>
              </c:numCache>
            </c:numRef>
          </c:val>
          <c:extLst>
            <c:ext xmlns:c16="http://schemas.microsoft.com/office/drawing/2014/chart" uri="{C3380CC4-5D6E-409C-BE32-E72D297353CC}">
              <c16:uniqueId val="{0000000C-1022-48F7-8EA8-3060DA833308}"/>
            </c:ext>
          </c:extLst>
        </c:ser>
        <c:dLbls>
          <c:dLblPos val="ctr"/>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noFill/>
      <a:round/>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Agg. LTV</c:v>
                </c:pt>
              </c:strCache>
            </c:strRef>
          </c:tx>
          <c:dPt>
            <c:idx val="0"/>
            <c:bubble3D val="0"/>
            <c:spPr>
              <a:solidFill>
                <a:schemeClr val="accent1"/>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1-3BF3-4C2C-BF39-FE6A8B33F9E7}"/>
              </c:ext>
            </c:extLst>
          </c:dPt>
          <c:dPt>
            <c:idx val="1"/>
            <c:bubble3D val="0"/>
            <c:spPr>
              <a:solidFill>
                <a:schemeClr val="accent2"/>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3-3BF3-4C2C-BF39-FE6A8B33F9E7}"/>
              </c:ext>
            </c:extLst>
          </c:dPt>
          <c:dPt>
            <c:idx val="2"/>
            <c:bubble3D val="0"/>
            <c:spPr>
              <a:solidFill>
                <a:schemeClr val="accent3"/>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5-3BF3-4C2C-BF39-FE6A8B33F9E7}"/>
              </c:ext>
            </c:extLst>
          </c:dPt>
          <c:dPt>
            <c:idx val="3"/>
            <c:bubble3D val="0"/>
            <c:spPr>
              <a:solidFill>
                <a:schemeClr val="accent4"/>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7-3BF3-4C2C-BF39-FE6A8B33F9E7}"/>
              </c:ext>
            </c:extLst>
          </c:dPt>
          <c:dPt>
            <c:idx val="4"/>
            <c:bubble3D val="0"/>
            <c:spPr>
              <a:solidFill>
                <a:schemeClr val="accent5"/>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9-3BF3-4C2C-BF39-FE6A8B33F9E7}"/>
              </c:ext>
            </c:extLst>
          </c:dPt>
          <c:dPt>
            <c:idx val="5"/>
            <c:bubble3D val="0"/>
            <c:spPr>
              <a:solidFill>
                <a:schemeClr val="accent6"/>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B-3BF3-4C2C-BF39-FE6A8B33F9E7}"/>
              </c:ext>
            </c:extLst>
          </c:dPt>
          <c:dPt>
            <c:idx val="6"/>
            <c:bubble3D val="0"/>
            <c:spPr>
              <a:solidFill>
                <a:schemeClr val="accent1">
                  <a:lumMod val="60000"/>
                </a:schemeClr>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D-3BF3-4C2C-BF39-FE6A8B33F9E7}"/>
              </c:ext>
            </c:extLst>
          </c:dPt>
          <c:dPt>
            <c:idx val="7"/>
            <c:bubble3D val="0"/>
            <c:spPr>
              <a:solidFill>
                <a:schemeClr val="accent2">
                  <a:lumMod val="60000"/>
                </a:schemeClr>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F-3BF3-4C2C-BF39-FE6A8B33F9E7}"/>
              </c:ext>
            </c:extLst>
          </c:dPt>
          <c:dPt>
            <c:idx val="8"/>
            <c:bubble3D val="0"/>
            <c:spPr>
              <a:solidFill>
                <a:schemeClr val="accent3">
                  <a:lumMod val="60000"/>
                </a:schemeClr>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11-3BF3-4C2C-BF39-FE6A8B33F9E7}"/>
              </c:ext>
            </c:extLst>
          </c:dPt>
          <c:dLbls>
            <c:spPr>
              <a:solidFill>
                <a:sysClr val="windowText" lastClr="000000">
                  <a:alpha val="42000"/>
                </a:sysClr>
              </a:solidFill>
              <a:ln>
                <a:noFill/>
              </a:ln>
              <a:effectLst/>
            </c:spPr>
            <c:txPr>
              <a:bodyPr rot="0" spcFirstLastPara="1" vertOverflow="ellipsis" vert="horz" wrap="square" anchor="ctr" anchorCtr="1"/>
              <a:lstStyle/>
              <a:p>
                <a:pPr>
                  <a:defRPr sz="1600" b="1" i="0" u="none" strike="noStrike" kern="1200" baseline="0">
                    <a:solidFill>
                      <a:schemeClr val="lt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outEnd"/>
            <c:showLegendKey val="0"/>
            <c:showVal val="1"/>
            <c:showCatName val="0"/>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Sheet1!$A$2:$A$10</c:f>
              <c:strCache>
                <c:ptCount val="9"/>
                <c:pt idx="0">
                  <c:v>January</c:v>
                </c:pt>
                <c:pt idx="1">
                  <c:v>February</c:v>
                </c:pt>
                <c:pt idx="2">
                  <c:v>March</c:v>
                </c:pt>
                <c:pt idx="3">
                  <c:v>April</c:v>
                </c:pt>
                <c:pt idx="4">
                  <c:v>May</c:v>
                </c:pt>
                <c:pt idx="5">
                  <c:v>June</c:v>
                </c:pt>
                <c:pt idx="6">
                  <c:v>July</c:v>
                </c:pt>
                <c:pt idx="7">
                  <c:v>August</c:v>
                </c:pt>
                <c:pt idx="8">
                  <c:v>September</c:v>
                </c:pt>
              </c:strCache>
            </c:strRef>
          </c:cat>
          <c:val>
            <c:numRef>
              <c:f>Sheet1!$B$2:$B$10</c:f>
              <c:numCache>
                <c:formatCode>0</c:formatCode>
                <c:ptCount val="9"/>
                <c:pt idx="0">
                  <c:v>5161.7320261437908</c:v>
                </c:pt>
                <c:pt idx="1">
                  <c:v>2942.4785276073621</c:v>
                </c:pt>
                <c:pt idx="2">
                  <c:v>2157.6676646706587</c:v>
                </c:pt>
                <c:pt idx="3">
                  <c:v>1779.1392405063291</c:v>
                </c:pt>
                <c:pt idx="4">
                  <c:v>1475.770017035775</c:v>
                </c:pt>
                <c:pt idx="5">
                  <c:v>1104.4946808510638</c:v>
                </c:pt>
                <c:pt idx="6">
                  <c:v>1415.691699604743</c:v>
                </c:pt>
                <c:pt idx="7">
                  <c:v>1121.5401662049862</c:v>
                </c:pt>
                <c:pt idx="8">
                  <c:v>651.13583138173306</c:v>
                </c:pt>
              </c:numCache>
            </c:numRef>
          </c:val>
          <c:extLst>
            <c:ext xmlns:c16="http://schemas.microsoft.com/office/drawing/2014/chart" uri="{C3380CC4-5D6E-409C-BE32-E72D297353CC}">
              <c16:uniqueId val="{00000012-3BF3-4C2C-BF39-FE6A8B33F9E7}"/>
            </c:ext>
          </c:extLst>
        </c:ser>
        <c:dLbls>
          <c:dLblPos val="inEnd"/>
          <c:showLegendKey val="0"/>
          <c:showVal val="1"/>
          <c:showCatName val="0"/>
          <c:showSerName val="0"/>
          <c:showPercent val="0"/>
          <c:showBubbleSize val="0"/>
          <c:showLeaderLines val="1"/>
        </c:dLbls>
        <c:firstSliceAng val="0"/>
      </c:pieChart>
      <c:spPr>
        <a:noFill/>
        <a:ln>
          <a:noFill/>
        </a:ln>
        <a:effectLst/>
      </c:spPr>
    </c:plotArea>
    <c:legend>
      <c:legendPos val="r"/>
      <c:layout>
        <c:manualLayout>
          <c:xMode val="edge"/>
          <c:yMode val="edge"/>
          <c:x val="0.77662928418405497"/>
          <c:y val="0.25646514899369155"/>
          <c:w val="0.17615078927633926"/>
          <c:h val="0.54826798706018998"/>
        </c:manualLayout>
      </c:layout>
      <c:overlay val="0"/>
      <c:spPr>
        <a:solidFill>
          <a:schemeClr val="lt1">
            <a:alpha val="78000"/>
          </a:schemeClr>
        </a:solidFill>
        <a:ln>
          <a:noFill/>
        </a:ln>
        <a:effectLst/>
      </c:spPr>
      <c:txPr>
        <a:bodyPr rot="0" spcFirstLastPara="1" vertOverflow="ellipsis" vert="horz" wrap="square" anchor="ctr" anchorCtr="1"/>
        <a:lstStyle/>
        <a:p>
          <a:pPr>
            <a:defRPr sz="1600" b="0" i="0" u="none" strike="noStrike" kern="1200" baseline="0">
              <a:solidFill>
                <a:schemeClr val="dk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dkDnDiag">
      <a:fgClr>
        <a:schemeClr val="lt1">
          <a:lumMod val="95000"/>
        </a:schemeClr>
      </a:fgClr>
      <a:bgClr>
        <a:schemeClr val="lt1"/>
      </a:bgClr>
    </a:pattFill>
    <a:ln w="9525" cap="flat" cmpd="sng" algn="ctr">
      <a:no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Average of Final Amount</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dLbls>
            <c:dLbl>
              <c:idx val="2"/>
              <c:layout>
                <c:manualLayout>
                  <c:x val="-3.6859923009966454E-2"/>
                  <c:y val="3.389509779019558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2FE-4ADB-9889-B2805A5EC9E7}"/>
                </c:ext>
              </c:extLst>
            </c:dLbl>
            <c:dLbl>
              <c:idx val="4"/>
              <c:layout>
                <c:manualLayout>
                  <c:x val="-3.5200312092585555E-2"/>
                  <c:y val="4.16047752095503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2FE-4ADB-9889-B2805A5EC9E7}"/>
                </c:ext>
              </c:extLst>
            </c:dLbl>
            <c:spPr>
              <a:solidFill>
                <a:schemeClr val="accent1">
                  <a:alpha val="29000"/>
                </a:schemeClr>
              </a:solidFill>
              <a:ln>
                <a:noFill/>
              </a:ln>
              <a:effectLst/>
            </c:spPr>
            <c:txPr>
              <a:bodyPr rot="0" spcFirstLastPara="1" vertOverflow="ellipsis" vert="horz" wrap="square" anchor="ctr" anchorCtr="1"/>
              <a:lstStyle/>
              <a:p>
                <a:pPr>
                  <a:defRPr sz="1600" b="1"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Facebook</c:v>
                </c:pt>
                <c:pt idx="1">
                  <c:v>Google</c:v>
                </c:pt>
                <c:pt idx="2">
                  <c:v>Instagram</c:v>
                </c:pt>
                <c:pt idx="3">
                  <c:v>Offline Campaign</c:v>
                </c:pt>
                <c:pt idx="4">
                  <c:v>Organic</c:v>
                </c:pt>
                <c:pt idx="5">
                  <c:v>Snapchat</c:v>
                </c:pt>
              </c:strCache>
            </c:strRef>
          </c:cat>
          <c:val>
            <c:numRef>
              <c:f>Sheet1!$B$2:$B$7</c:f>
              <c:numCache>
                <c:formatCode>0.0</c:formatCode>
                <c:ptCount val="6"/>
                <c:pt idx="0">
                  <c:v>349.06149732620321</c:v>
                </c:pt>
                <c:pt idx="1">
                  <c:v>363.05179506357518</c:v>
                </c:pt>
                <c:pt idx="2">
                  <c:v>322.85237068965517</c:v>
                </c:pt>
                <c:pt idx="3">
                  <c:v>346.71872816212436</c:v>
                </c:pt>
                <c:pt idx="4">
                  <c:v>343.86107784431135</c:v>
                </c:pt>
                <c:pt idx="5">
                  <c:v>363.51876728565782</c:v>
                </c:pt>
              </c:numCache>
            </c:numRef>
          </c:val>
          <c:smooth val="0"/>
          <c:extLst>
            <c:ext xmlns:c16="http://schemas.microsoft.com/office/drawing/2014/chart" uri="{C3380CC4-5D6E-409C-BE32-E72D297353CC}">
              <c16:uniqueId val="{00000002-D2FE-4ADB-9889-B2805A5EC9E7}"/>
            </c:ext>
          </c:extLst>
        </c:ser>
        <c:dLbls>
          <c:dLblPos val="t"/>
          <c:showLegendKey val="0"/>
          <c:showVal val="1"/>
          <c:showCatName val="0"/>
          <c:showSerName val="0"/>
          <c:showPercent val="0"/>
          <c:showBubbleSize val="0"/>
        </c:dLbls>
        <c:smooth val="0"/>
        <c:axId val="1244981760"/>
        <c:axId val="1339406112"/>
      </c:lineChart>
      <c:catAx>
        <c:axId val="124498176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339406112"/>
        <c:crosses val="autoZero"/>
        <c:auto val="1"/>
        <c:lblAlgn val="ctr"/>
        <c:lblOffset val="100"/>
        <c:noMultiLvlLbl val="0"/>
      </c:catAx>
      <c:valAx>
        <c:axId val="133940611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sz="1200"/>
                  <a:t>Average Revenue</a:t>
                </a:r>
              </a:p>
            </c:rich>
          </c:tx>
          <c:layout>
            <c:manualLayout>
              <c:xMode val="edge"/>
              <c:yMode val="edge"/>
              <c:x val="9.7914422794477627E-3"/>
              <c:y val="0.38151892303784607"/>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2449817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Avg. Revenue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anchor="ctr" anchorCtr="1"/>
              <a:lstStyle/>
              <a:p>
                <a:pPr>
                  <a:defRPr sz="1100" b="1"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Sheet1!$B$2:$B$10</c:f>
              <c:numCache>
                <c:formatCode>0.00</c:formatCode>
                <c:ptCount val="9"/>
                <c:pt idx="0">
                  <c:v>385.51785714285717</c:v>
                </c:pt>
                <c:pt idx="1">
                  <c:v>342.73196605374824</c:v>
                </c:pt>
                <c:pt idx="2">
                  <c:v>351.36354869816779</c:v>
                </c:pt>
                <c:pt idx="3">
                  <c:v>340.10919999999999</c:v>
                </c:pt>
                <c:pt idx="4">
                  <c:v>346.05393165911897</c:v>
                </c:pt>
                <c:pt idx="5">
                  <c:v>322.5980861244019</c:v>
                </c:pt>
                <c:pt idx="6">
                  <c:v>310.86072423398326</c:v>
                </c:pt>
                <c:pt idx="7">
                  <c:v>271.72136474411047</c:v>
                </c:pt>
                <c:pt idx="8">
                  <c:v>247.49178644763862</c:v>
                </c:pt>
              </c:numCache>
            </c:numRef>
          </c:val>
          <c:extLst>
            <c:ext xmlns:c16="http://schemas.microsoft.com/office/drawing/2014/chart" uri="{C3380CC4-5D6E-409C-BE32-E72D297353CC}">
              <c16:uniqueId val="{00000000-DC44-4CD3-A70F-DCDA9D3B0932}"/>
            </c:ext>
          </c:extLst>
        </c:ser>
        <c:dLbls>
          <c:dLblPos val="outEnd"/>
          <c:showLegendKey val="0"/>
          <c:showVal val="1"/>
          <c:showCatName val="0"/>
          <c:showSerName val="0"/>
          <c:showPercent val="0"/>
          <c:showBubbleSize val="0"/>
        </c:dLbls>
        <c:gapWidth val="115"/>
        <c:overlap val="-20"/>
        <c:axId val="2131259696"/>
        <c:axId val="1339413552"/>
      </c:barChart>
      <c:catAx>
        <c:axId val="2131259696"/>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339413552"/>
        <c:crosses val="autoZero"/>
        <c:auto val="1"/>
        <c:lblAlgn val="ctr"/>
        <c:lblOffset val="100"/>
        <c:noMultiLvlLbl val="0"/>
      </c:catAx>
      <c:valAx>
        <c:axId val="1339413552"/>
        <c:scaling>
          <c:orientation val="minMax"/>
          <c:max val="4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1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sz="1100"/>
                  <a:t>Average Revenue</a:t>
                </a:r>
              </a:p>
            </c:rich>
          </c:tx>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21312596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Calibri" panose="020F0502020204030204" pitchFamily="34" charset="0"/>
                <a:ea typeface="Calibri" panose="020F0502020204030204" pitchFamily="34" charset="0"/>
                <a:cs typeface="Calibri" panose="020F0502020204030204" pitchFamily="34" charset="0"/>
              </a:defRPr>
            </a:pPr>
            <a:r>
              <a:rPr lang="en-IN"/>
              <a:t>Order Rating across Time Slots</a:t>
            </a:r>
          </a:p>
        </c:rich>
      </c:tx>
      <c:layout>
        <c:manualLayout>
          <c:xMode val="edge"/>
          <c:yMode val="edge"/>
          <c:x val="0.35740485323724958"/>
          <c:y val="1.3163549893559619E-2"/>
        </c:manualLayout>
      </c:layout>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manualLayout>
          <c:layoutTarget val="inner"/>
          <c:xMode val="edge"/>
          <c:yMode val="edge"/>
          <c:x val="0.12611757337151039"/>
          <c:y val="0.1201063463451139"/>
          <c:w val="0.78269670126461466"/>
          <c:h val="0.72627757244630142"/>
        </c:manualLayout>
      </c:layout>
      <c:barChart>
        <c:barDir val="col"/>
        <c:grouping val="stacked"/>
        <c:varyColors val="0"/>
        <c:ser>
          <c:idx val="0"/>
          <c:order val="0"/>
          <c:tx>
            <c:strRef>
              <c:f>Sheet1!$F$1</c:f>
              <c:strCache>
                <c:ptCount val="1"/>
                <c:pt idx="0">
                  <c:v>5</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dk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Afternoon</c:v>
                </c:pt>
                <c:pt idx="1">
                  <c:v>Evening</c:v>
                </c:pt>
                <c:pt idx="2">
                  <c:v>Late Night</c:v>
                </c:pt>
                <c:pt idx="3">
                  <c:v>Morning</c:v>
                </c:pt>
                <c:pt idx="4">
                  <c:v>Night</c:v>
                </c:pt>
              </c:strCache>
            </c:strRef>
          </c:cat>
          <c:val>
            <c:numRef>
              <c:f>Sheet1!$F$2:$F$6</c:f>
              <c:numCache>
                <c:formatCode>0.00%</c:formatCode>
                <c:ptCount val="5"/>
                <c:pt idx="0">
                  <c:v>0.90813823857302123</c:v>
                </c:pt>
                <c:pt idx="1">
                  <c:v>0.90620612187587757</c:v>
                </c:pt>
                <c:pt idx="2">
                  <c:v>0.91117216117216115</c:v>
                </c:pt>
                <c:pt idx="3">
                  <c:v>0.90389294403892939</c:v>
                </c:pt>
                <c:pt idx="4">
                  <c:v>0.90116731517509729</c:v>
                </c:pt>
              </c:numCache>
            </c:numRef>
          </c:val>
          <c:extLst>
            <c:ext xmlns:c16="http://schemas.microsoft.com/office/drawing/2014/chart" uri="{C3380CC4-5D6E-409C-BE32-E72D297353CC}">
              <c16:uniqueId val="{00000000-DFC6-4651-9C87-ECE2BE9090F1}"/>
            </c:ext>
          </c:extLst>
        </c:ser>
        <c:ser>
          <c:idx val="1"/>
          <c:order val="1"/>
          <c:tx>
            <c:strRef>
              <c:f>Sheet1!$E$1</c:f>
              <c:strCache>
                <c:ptCount val="1"/>
                <c:pt idx="0">
                  <c:v>4</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dk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Afternoon</c:v>
                </c:pt>
                <c:pt idx="1">
                  <c:v>Evening</c:v>
                </c:pt>
                <c:pt idx="2">
                  <c:v>Late Night</c:v>
                </c:pt>
                <c:pt idx="3">
                  <c:v>Morning</c:v>
                </c:pt>
                <c:pt idx="4">
                  <c:v>Night</c:v>
                </c:pt>
              </c:strCache>
            </c:strRef>
          </c:cat>
          <c:val>
            <c:numRef>
              <c:f>Sheet1!$E$2:$E$6</c:f>
              <c:numCache>
                <c:formatCode>0.00%</c:formatCode>
                <c:ptCount val="5"/>
                <c:pt idx="0">
                  <c:v>6.3322185061315497E-2</c:v>
                </c:pt>
                <c:pt idx="1">
                  <c:v>6.5431058691378829E-2</c:v>
                </c:pt>
                <c:pt idx="2">
                  <c:v>5.128205128205128E-2</c:v>
                </c:pt>
                <c:pt idx="3">
                  <c:v>7.0559610705596104E-2</c:v>
                </c:pt>
                <c:pt idx="4">
                  <c:v>6.8482490272373547E-2</c:v>
                </c:pt>
              </c:numCache>
            </c:numRef>
          </c:val>
          <c:extLst>
            <c:ext xmlns:c16="http://schemas.microsoft.com/office/drawing/2014/chart" uri="{C3380CC4-5D6E-409C-BE32-E72D297353CC}">
              <c16:uniqueId val="{00000001-DFC6-4651-9C87-ECE2BE9090F1}"/>
            </c:ext>
          </c:extLst>
        </c:ser>
        <c:ser>
          <c:idx val="2"/>
          <c:order val="2"/>
          <c:tx>
            <c:strRef>
              <c:f>Sheet1!$D$1</c:f>
              <c:strCache>
                <c:ptCount val="1"/>
                <c:pt idx="0">
                  <c:v>3</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bg1">
                        <a:lumMod val="9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Afternoon</c:v>
                </c:pt>
                <c:pt idx="1">
                  <c:v>Evening</c:v>
                </c:pt>
                <c:pt idx="2">
                  <c:v>Late Night</c:v>
                </c:pt>
                <c:pt idx="3">
                  <c:v>Morning</c:v>
                </c:pt>
                <c:pt idx="4">
                  <c:v>Night</c:v>
                </c:pt>
              </c:strCache>
            </c:strRef>
          </c:cat>
          <c:val>
            <c:numRef>
              <c:f>Sheet1!$D$2:$D$6</c:f>
              <c:numCache>
                <c:formatCode>0.00%</c:formatCode>
                <c:ptCount val="5"/>
                <c:pt idx="0">
                  <c:v>1.6499442586399109E-2</c:v>
                </c:pt>
                <c:pt idx="1">
                  <c:v>1.3760179724796406E-2</c:v>
                </c:pt>
                <c:pt idx="2">
                  <c:v>1.73992673992674E-2</c:v>
                </c:pt>
                <c:pt idx="3">
                  <c:v>1.2408759124087591E-2</c:v>
                </c:pt>
                <c:pt idx="4">
                  <c:v>1.4267185473411154E-2</c:v>
                </c:pt>
              </c:numCache>
            </c:numRef>
          </c:val>
          <c:extLst>
            <c:ext xmlns:c16="http://schemas.microsoft.com/office/drawing/2014/chart" uri="{C3380CC4-5D6E-409C-BE32-E72D297353CC}">
              <c16:uniqueId val="{00000002-DFC6-4651-9C87-ECE2BE9090F1}"/>
            </c:ext>
          </c:extLst>
        </c:ser>
        <c:ser>
          <c:idx val="3"/>
          <c:order val="3"/>
          <c:tx>
            <c:strRef>
              <c:f>Sheet1!$C$1</c:f>
              <c:strCache>
                <c:ptCount val="1"/>
                <c:pt idx="0">
                  <c:v>2</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dk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Afternoon</c:v>
                </c:pt>
                <c:pt idx="1">
                  <c:v>Evening</c:v>
                </c:pt>
                <c:pt idx="2">
                  <c:v>Late Night</c:v>
                </c:pt>
                <c:pt idx="3">
                  <c:v>Morning</c:v>
                </c:pt>
                <c:pt idx="4">
                  <c:v>Night</c:v>
                </c:pt>
              </c:strCache>
            </c:strRef>
          </c:cat>
          <c:val>
            <c:numRef>
              <c:f>Sheet1!$C$2:$C$6</c:f>
              <c:numCache>
                <c:formatCode>0.00%</c:formatCode>
                <c:ptCount val="5"/>
                <c:pt idx="0">
                  <c:v>4.2363433667781496E-3</c:v>
                </c:pt>
                <c:pt idx="1">
                  <c:v>3.6506599269868017E-3</c:v>
                </c:pt>
                <c:pt idx="2">
                  <c:v>6.41025641025641E-3</c:v>
                </c:pt>
                <c:pt idx="3">
                  <c:v>4.13625304136253E-3</c:v>
                </c:pt>
                <c:pt idx="4">
                  <c:v>4.4098573281452658E-3</c:v>
                </c:pt>
              </c:numCache>
            </c:numRef>
          </c:val>
          <c:extLst>
            <c:ext xmlns:c16="http://schemas.microsoft.com/office/drawing/2014/chart" uri="{C3380CC4-5D6E-409C-BE32-E72D297353CC}">
              <c16:uniqueId val="{00000003-DFC6-4651-9C87-ECE2BE9090F1}"/>
            </c:ext>
          </c:extLst>
        </c:ser>
        <c:ser>
          <c:idx val="4"/>
          <c:order val="4"/>
          <c:tx>
            <c:strRef>
              <c:f>Sheet1!$B$1</c:f>
              <c:strCache>
                <c:ptCount val="1"/>
                <c:pt idx="0">
                  <c:v>1</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dk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Afternoon</c:v>
                </c:pt>
                <c:pt idx="1">
                  <c:v>Evening</c:v>
                </c:pt>
                <c:pt idx="2">
                  <c:v>Late Night</c:v>
                </c:pt>
                <c:pt idx="3">
                  <c:v>Morning</c:v>
                </c:pt>
                <c:pt idx="4">
                  <c:v>Night</c:v>
                </c:pt>
              </c:strCache>
            </c:strRef>
          </c:cat>
          <c:val>
            <c:numRef>
              <c:f>Sheet1!$B$2:$B$6</c:f>
              <c:numCache>
                <c:formatCode>0.00%</c:formatCode>
                <c:ptCount val="5"/>
                <c:pt idx="0">
                  <c:v>7.803790412486065E-3</c:v>
                </c:pt>
                <c:pt idx="1">
                  <c:v>1.0951979780960405E-2</c:v>
                </c:pt>
                <c:pt idx="2">
                  <c:v>1.3736263736263736E-2</c:v>
                </c:pt>
                <c:pt idx="3">
                  <c:v>9.0024330900243307E-3</c:v>
                </c:pt>
                <c:pt idx="4">
                  <c:v>1.1673151750972763E-2</c:v>
                </c:pt>
              </c:numCache>
            </c:numRef>
          </c:val>
          <c:extLst>
            <c:ext xmlns:c16="http://schemas.microsoft.com/office/drawing/2014/chart" uri="{C3380CC4-5D6E-409C-BE32-E72D297353CC}">
              <c16:uniqueId val="{00000004-DFC6-4651-9C87-ECE2BE9090F1}"/>
            </c:ext>
          </c:extLst>
        </c:ser>
        <c:dLbls>
          <c:showLegendKey val="0"/>
          <c:showVal val="1"/>
          <c:showCatName val="0"/>
          <c:showSerName val="0"/>
          <c:showPercent val="0"/>
          <c:showBubbleSize val="0"/>
        </c:dLbls>
        <c:gapWidth val="247"/>
        <c:overlap val="100"/>
        <c:axId val="1301979696"/>
        <c:axId val="1246867952"/>
      </c:barChart>
      <c:lineChart>
        <c:grouping val="standard"/>
        <c:varyColors val="0"/>
        <c:ser>
          <c:idx val="5"/>
          <c:order val="5"/>
          <c:tx>
            <c:strRef>
              <c:f>Sheet1!$G$1</c:f>
              <c:strCache>
                <c:ptCount val="1"/>
                <c:pt idx="0">
                  <c:v>Average</c:v>
                </c:pt>
              </c:strCache>
            </c:strRef>
          </c:tx>
          <c:spPr>
            <a:ln w="34925" cap="rnd" cmpd="sng">
              <a:solidFill>
                <a:srgbClr val="FF0000"/>
              </a:solidFill>
              <a:round/>
            </a:ln>
            <a:effectLst/>
          </c:spPr>
          <c:marker>
            <c:symbol val="none"/>
          </c:marker>
          <c:dLbls>
            <c:dLbl>
              <c:idx val="1"/>
              <c:layout>
                <c:manualLayout>
                  <c:x val="-5.113636363636364E-2"/>
                  <c:y val="2.93183483997068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FC6-4651-9C87-ECE2BE9090F1}"/>
                </c:ext>
              </c:extLst>
            </c:dLbl>
            <c:spPr>
              <a:solidFill>
                <a:schemeClr val="tx1">
                  <a:alpha val="74000"/>
                </a:schemeClr>
              </a:solidFill>
              <a:ln>
                <a:noFill/>
              </a:ln>
              <a:effectLst/>
            </c:spPr>
            <c:txPr>
              <a:bodyPr rot="0" spcFirstLastPara="1" vertOverflow="ellipsis" vert="horz" wrap="square" anchor="ctr" anchorCtr="1"/>
              <a:lstStyle/>
              <a:p>
                <a:pPr>
                  <a:defRPr sz="900" b="1" i="0" u="none" strike="noStrike" kern="1200" baseline="0">
                    <a:solidFill>
                      <a:schemeClr val="bg1">
                        <a:lumMod val="9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Afternoon</c:v>
                </c:pt>
                <c:pt idx="1">
                  <c:v>Evening</c:v>
                </c:pt>
                <c:pt idx="2">
                  <c:v>Late Night</c:v>
                </c:pt>
                <c:pt idx="3">
                  <c:v>Morning</c:v>
                </c:pt>
                <c:pt idx="4">
                  <c:v>Night</c:v>
                </c:pt>
              </c:strCache>
            </c:strRef>
          </c:cat>
          <c:val>
            <c:numRef>
              <c:f>Sheet1!$G$2:$G$6</c:f>
              <c:numCache>
                <c:formatCode>0.000</c:formatCode>
                <c:ptCount val="5"/>
                <c:pt idx="0">
                  <c:v>4.8597547380156074</c:v>
                </c:pt>
                <c:pt idx="1">
                  <c:v>4.8522886829542262</c:v>
                </c:pt>
                <c:pt idx="2">
                  <c:v>4.8397435897435894</c:v>
                </c:pt>
                <c:pt idx="3">
                  <c:v>4.856204379562044</c:v>
                </c:pt>
                <c:pt idx="4">
                  <c:v>4.843060959792477</c:v>
                </c:pt>
              </c:numCache>
            </c:numRef>
          </c:val>
          <c:smooth val="0"/>
          <c:extLst>
            <c:ext xmlns:c16="http://schemas.microsoft.com/office/drawing/2014/chart" uri="{C3380CC4-5D6E-409C-BE32-E72D297353CC}">
              <c16:uniqueId val="{00000006-DFC6-4651-9C87-ECE2BE9090F1}"/>
            </c:ext>
          </c:extLst>
        </c:ser>
        <c:dLbls>
          <c:showLegendKey val="0"/>
          <c:showVal val="1"/>
          <c:showCatName val="0"/>
          <c:showSerName val="0"/>
          <c:showPercent val="0"/>
          <c:showBubbleSize val="0"/>
        </c:dLbls>
        <c:marker val="1"/>
        <c:smooth val="0"/>
        <c:axId val="1502088032"/>
        <c:axId val="1498557664"/>
      </c:lineChart>
      <c:catAx>
        <c:axId val="1301979696"/>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out"/>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246867952"/>
        <c:crosses val="autoZero"/>
        <c:auto val="1"/>
        <c:lblAlgn val="ctr"/>
        <c:lblOffset val="100"/>
        <c:noMultiLvlLbl val="0"/>
      </c:catAx>
      <c:valAx>
        <c:axId val="1246867952"/>
        <c:scaling>
          <c:orientation val="minMax"/>
          <c:max val="1"/>
          <c:min val="0.8"/>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t>Percentage of Orders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301979696"/>
        <c:crosses val="autoZero"/>
        <c:crossBetween val="between"/>
      </c:valAx>
      <c:valAx>
        <c:axId val="1498557664"/>
        <c:scaling>
          <c:orientation val="minMax"/>
        </c:scaling>
        <c:delete val="0"/>
        <c:axPos val="r"/>
        <c:title>
          <c:tx>
            <c:rich>
              <a:bodyPr rot="-5400000" spcFirstLastPara="1" vertOverflow="ellipsis" vert="horz" wrap="square" anchor="ctr" anchorCtr="1"/>
              <a:lstStyle/>
              <a:p>
                <a:pPr>
                  <a:defRPr sz="900" b="1" i="0" u="none" strike="noStrike" kern="1200" baseline="0">
                    <a:solidFill>
                      <a:schemeClr val="dk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t>Average Rating</a:t>
                </a:r>
              </a:p>
            </c:rich>
          </c:tx>
          <c:layout>
            <c:manualLayout>
              <c:xMode val="edge"/>
              <c:yMode val="edge"/>
              <c:x val="0.95696146038516738"/>
              <c:y val="0.39006847137575451"/>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502088032"/>
        <c:crosses val="max"/>
        <c:crossBetween val="between"/>
      </c:valAx>
      <c:catAx>
        <c:axId val="1502088032"/>
        <c:scaling>
          <c:orientation val="minMax"/>
        </c:scaling>
        <c:delete val="1"/>
        <c:axPos val="b"/>
        <c:numFmt formatCode="General" sourceLinked="1"/>
        <c:majorTickMark val="out"/>
        <c:minorTickMark val="none"/>
        <c:tickLblPos val="nextTo"/>
        <c:crossAx val="1498557664"/>
        <c:crosses val="autoZero"/>
        <c:auto val="1"/>
        <c:lblAlgn val="ctr"/>
        <c:lblOffset val="100"/>
        <c:noMultiLvlLbl val="0"/>
      </c:cat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no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solidFill>
                  <a:sysClr val="windowText" lastClr="000000"/>
                </a:solidFill>
              </a:rPr>
              <a:t>Monthly</a:t>
            </a:r>
            <a:r>
              <a:rPr lang="en-US" b="1" baseline="0">
                <a:solidFill>
                  <a:sysClr val="windowText" lastClr="000000"/>
                </a:solidFill>
              </a:rPr>
              <a:t> contribution of Total orders</a:t>
            </a:r>
            <a:endParaRPr lang="en-US" b="1">
              <a:solidFill>
                <a:sysClr val="windowText" lastClr="000000"/>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 Contribution</c:v>
                </c:pt>
              </c:strCache>
            </c:strRef>
          </c:tx>
          <c:spPr>
            <a:solidFill>
              <a:schemeClr val="accent1"/>
            </a:solidFill>
            <a:ln>
              <a:noFill/>
            </a:ln>
            <a:effectLst/>
          </c:spPr>
          <c:invertIfNegative val="0"/>
          <c:dLbls>
            <c:spPr>
              <a:solidFill>
                <a:schemeClr val="accent1">
                  <a:alpha val="25000"/>
                </a:schemeClr>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Sheet1!$B$2:$B$10</c:f>
              <c:numCache>
                <c:formatCode>0%</c:formatCode>
                <c:ptCount val="9"/>
                <c:pt idx="0">
                  <c:v>7.0367611619857162E-2</c:v>
                </c:pt>
                <c:pt idx="1">
                  <c:v>7.2865092231520837E-2</c:v>
                </c:pt>
                <c:pt idx="2">
                  <c:v>9.5736756780440788E-2</c:v>
                </c:pt>
                <c:pt idx="3">
                  <c:v>0.10853086798405118</c:v>
                </c:pt>
                <c:pt idx="4">
                  <c:v>0.10800508259212198</c:v>
                </c:pt>
                <c:pt idx="5">
                  <c:v>0.11597949436971476</c:v>
                </c:pt>
                <c:pt idx="6">
                  <c:v>0.1158918634710599</c:v>
                </c:pt>
                <c:pt idx="7">
                  <c:v>0.12724006484686501</c:v>
                </c:pt>
                <c:pt idx="8">
                  <c:v>0.18538316610436839</c:v>
                </c:pt>
              </c:numCache>
            </c:numRef>
          </c:val>
          <c:extLst>
            <c:ext xmlns:c16="http://schemas.microsoft.com/office/drawing/2014/chart" uri="{C3380CC4-5D6E-409C-BE32-E72D297353CC}">
              <c16:uniqueId val="{00000000-1A28-4C35-B81F-366475026931}"/>
            </c:ext>
          </c:extLst>
        </c:ser>
        <c:dLbls>
          <c:dLblPos val="outEnd"/>
          <c:showLegendKey val="0"/>
          <c:showVal val="1"/>
          <c:showCatName val="0"/>
          <c:showSerName val="0"/>
          <c:showPercent val="0"/>
          <c:showBubbleSize val="0"/>
        </c:dLbls>
        <c:gapWidth val="219"/>
        <c:axId val="1482897503"/>
        <c:axId val="1699880223"/>
      </c:barChart>
      <c:catAx>
        <c:axId val="148289750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99880223"/>
        <c:crosses val="autoZero"/>
        <c:auto val="1"/>
        <c:lblAlgn val="ctr"/>
        <c:lblOffset val="100"/>
        <c:noMultiLvlLbl val="0"/>
      </c:catAx>
      <c:valAx>
        <c:axId val="1699880223"/>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Percentage</a:t>
                </a:r>
                <a:r>
                  <a:rPr lang="en-IN" baseline="0"/>
                  <a:t> contribution</a:t>
                </a:r>
                <a:endParaRPr lang="en-IN"/>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8289750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US"/>
              <a:t>Order Rating at No. of Products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barChart>
        <c:barDir val="bar"/>
        <c:grouping val="clustered"/>
        <c:varyColors val="0"/>
        <c:ser>
          <c:idx val="0"/>
          <c:order val="0"/>
          <c:tx>
            <c:strRef>
              <c:f>Sheet1!$B$1</c:f>
              <c:strCache>
                <c:ptCount val="1"/>
                <c:pt idx="0">
                  <c:v>Avg of Order Rating</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Sheet1!$A$2:$A$25</c:f>
              <c:numCache>
                <c:formatCode>General</c:formatCode>
                <c:ptCount val="24"/>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numCache>
            </c:numRef>
          </c:cat>
          <c:val>
            <c:numRef>
              <c:f>Sheet1!$B$2:$B$25</c:f>
              <c:numCache>
                <c:formatCode>General</c:formatCode>
                <c:ptCount val="24"/>
                <c:pt idx="0">
                  <c:v>4.8419999999999996</c:v>
                </c:pt>
                <c:pt idx="1">
                  <c:v>4.8600000000000003</c:v>
                </c:pt>
                <c:pt idx="2">
                  <c:v>4.8730000000000002</c:v>
                </c:pt>
                <c:pt idx="3">
                  <c:v>4.859</c:v>
                </c:pt>
                <c:pt idx="4">
                  <c:v>4.8620000000000001</c:v>
                </c:pt>
                <c:pt idx="5">
                  <c:v>4.843</c:v>
                </c:pt>
                <c:pt idx="6">
                  <c:v>4.8680000000000003</c:v>
                </c:pt>
                <c:pt idx="7">
                  <c:v>4.8360000000000003</c:v>
                </c:pt>
                <c:pt idx="8">
                  <c:v>4.827</c:v>
                </c:pt>
                <c:pt idx="9">
                  <c:v>4.8630000000000004</c:v>
                </c:pt>
                <c:pt idx="10">
                  <c:v>4.8079999999999998</c:v>
                </c:pt>
                <c:pt idx="11">
                  <c:v>4.8289999999999997</c:v>
                </c:pt>
                <c:pt idx="12">
                  <c:v>4.8780000000000001</c:v>
                </c:pt>
                <c:pt idx="13">
                  <c:v>4.79</c:v>
                </c:pt>
                <c:pt idx="14">
                  <c:v>4.8049999999999997</c:v>
                </c:pt>
                <c:pt idx="15">
                  <c:v>4.7290000000000001</c:v>
                </c:pt>
                <c:pt idx="16">
                  <c:v>4.8049999999999997</c:v>
                </c:pt>
                <c:pt idx="17">
                  <c:v>4.907</c:v>
                </c:pt>
                <c:pt idx="18">
                  <c:v>4.8570000000000002</c:v>
                </c:pt>
                <c:pt idx="19">
                  <c:v>4.7830000000000004</c:v>
                </c:pt>
                <c:pt idx="20">
                  <c:v>4.625</c:v>
                </c:pt>
                <c:pt idx="21">
                  <c:v>5</c:v>
                </c:pt>
                <c:pt idx="22">
                  <c:v>5</c:v>
                </c:pt>
                <c:pt idx="23">
                  <c:v>5</c:v>
                </c:pt>
              </c:numCache>
            </c:numRef>
          </c:val>
          <c:extLst>
            <c:ext xmlns:c16="http://schemas.microsoft.com/office/drawing/2014/chart" uri="{C3380CC4-5D6E-409C-BE32-E72D297353CC}">
              <c16:uniqueId val="{00000000-3A2D-4963-A809-666512FB37D1}"/>
            </c:ext>
          </c:extLst>
        </c:ser>
        <c:dLbls>
          <c:dLblPos val="inEnd"/>
          <c:showLegendKey val="0"/>
          <c:showVal val="1"/>
          <c:showCatName val="0"/>
          <c:showSerName val="0"/>
          <c:showPercent val="0"/>
          <c:showBubbleSize val="0"/>
        </c:dLbls>
        <c:gapWidth val="45"/>
        <c:axId val="1771198943"/>
        <c:axId val="1623570223"/>
      </c:barChart>
      <c:catAx>
        <c:axId val="1771198943"/>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t>Number of Products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623570223"/>
        <c:crosses val="autoZero"/>
        <c:auto val="1"/>
        <c:lblAlgn val="ctr"/>
        <c:lblOffset val="100"/>
        <c:noMultiLvlLbl val="0"/>
      </c:catAx>
      <c:valAx>
        <c:axId val="1623570223"/>
        <c:scaling>
          <c:orientation val="minMax"/>
          <c:max val="5"/>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t>Order Rating</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7711989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US"/>
              <a:t>Order Rating at Delivery Charge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barChart>
        <c:barDir val="col"/>
        <c:grouping val="clustered"/>
        <c:varyColors val="0"/>
        <c:ser>
          <c:idx val="0"/>
          <c:order val="0"/>
          <c:tx>
            <c:strRef>
              <c:f>Sheet1!$B$1</c:f>
              <c:strCache>
                <c:ptCount val="1"/>
                <c:pt idx="0">
                  <c:v>Average of Order Rating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Sheet1!$A$2:$A$16</c:f>
              <c:strCache>
                <c:ptCount val="15"/>
                <c:pt idx="0">
                  <c:v>&lt;1 or (blank)</c:v>
                </c:pt>
                <c:pt idx="1">
                  <c:v>1-20'</c:v>
                </c:pt>
                <c:pt idx="2">
                  <c:v>21-40</c:v>
                </c:pt>
                <c:pt idx="3">
                  <c:v>41-60</c:v>
                </c:pt>
                <c:pt idx="4">
                  <c:v>61-80</c:v>
                </c:pt>
                <c:pt idx="5">
                  <c:v>81-100</c:v>
                </c:pt>
                <c:pt idx="6">
                  <c:v>101-120</c:v>
                </c:pt>
                <c:pt idx="7">
                  <c:v>121-140</c:v>
                </c:pt>
                <c:pt idx="8">
                  <c:v>141-160</c:v>
                </c:pt>
                <c:pt idx="9">
                  <c:v>161-180</c:v>
                </c:pt>
                <c:pt idx="10">
                  <c:v>181-200</c:v>
                </c:pt>
                <c:pt idx="11">
                  <c:v>201-220</c:v>
                </c:pt>
                <c:pt idx="12">
                  <c:v>221-240</c:v>
                </c:pt>
                <c:pt idx="13">
                  <c:v>281-300</c:v>
                </c:pt>
                <c:pt idx="14">
                  <c:v>321-340</c:v>
                </c:pt>
              </c:strCache>
            </c:strRef>
          </c:cat>
          <c:val>
            <c:numRef>
              <c:f>Sheet1!$B$2:$B$16</c:f>
              <c:numCache>
                <c:formatCode>0.00</c:formatCode>
                <c:ptCount val="15"/>
                <c:pt idx="0" formatCode="General">
                  <c:v>4.8289999999999997</c:v>
                </c:pt>
                <c:pt idx="1">
                  <c:v>4.891</c:v>
                </c:pt>
                <c:pt idx="2" formatCode="General">
                  <c:v>4.8639999999999999</c:v>
                </c:pt>
                <c:pt idx="3" formatCode="General">
                  <c:v>4.9109999999999996</c:v>
                </c:pt>
                <c:pt idx="4" formatCode="General">
                  <c:v>4.7759999999999998</c:v>
                </c:pt>
                <c:pt idx="5" formatCode="General">
                  <c:v>4.8659999999999997</c:v>
                </c:pt>
                <c:pt idx="6" formatCode="General">
                  <c:v>4.8029999999999999</c:v>
                </c:pt>
                <c:pt idx="7" formatCode="General">
                  <c:v>4.6580000000000004</c:v>
                </c:pt>
                <c:pt idx="8" formatCode="General">
                  <c:v>4.7690000000000001</c:v>
                </c:pt>
                <c:pt idx="9" formatCode="General">
                  <c:v>4.867</c:v>
                </c:pt>
                <c:pt idx="10" formatCode="General">
                  <c:v>1</c:v>
                </c:pt>
                <c:pt idx="11" formatCode="General">
                  <c:v>5</c:v>
                </c:pt>
                <c:pt idx="12" formatCode="General">
                  <c:v>5</c:v>
                </c:pt>
                <c:pt idx="13" formatCode="General">
                  <c:v>5</c:v>
                </c:pt>
                <c:pt idx="14" formatCode="General">
                  <c:v>5</c:v>
                </c:pt>
              </c:numCache>
            </c:numRef>
          </c:val>
          <c:extLst>
            <c:ext xmlns:c16="http://schemas.microsoft.com/office/drawing/2014/chart" uri="{C3380CC4-5D6E-409C-BE32-E72D297353CC}">
              <c16:uniqueId val="{00000000-E1BF-408F-B207-6DFCF1970215}"/>
            </c:ext>
          </c:extLst>
        </c:ser>
        <c:dLbls>
          <c:dLblPos val="outEnd"/>
          <c:showLegendKey val="0"/>
          <c:showVal val="1"/>
          <c:showCatName val="0"/>
          <c:showSerName val="0"/>
          <c:showPercent val="0"/>
          <c:showBubbleSize val="0"/>
        </c:dLbls>
        <c:gapWidth val="219"/>
        <c:overlap val="-27"/>
        <c:axId val="112889407"/>
        <c:axId val="1576520127"/>
      </c:barChart>
      <c:catAx>
        <c:axId val="11288940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t>Delivery Charges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576520127"/>
        <c:crosses val="autoZero"/>
        <c:auto val="1"/>
        <c:lblAlgn val="ctr"/>
        <c:lblOffset val="100"/>
        <c:noMultiLvlLbl val="0"/>
      </c:catAx>
      <c:valAx>
        <c:axId val="15765201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t>Order Rating</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128894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US"/>
              <a:t>Order rating at Discount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barChart>
        <c:barDir val="col"/>
        <c:grouping val="clustered"/>
        <c:varyColors val="0"/>
        <c:ser>
          <c:idx val="0"/>
          <c:order val="0"/>
          <c:tx>
            <c:strRef>
              <c:f>Sheet1!$B$1</c:f>
              <c:strCache>
                <c:ptCount val="1"/>
                <c:pt idx="0">
                  <c:v>Average of Order Rating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Sheet1!$A$2:$A$17</c:f>
              <c:strCache>
                <c:ptCount val="16"/>
                <c:pt idx="0">
                  <c:v>&lt;1 or (blank)</c:v>
                </c:pt>
                <c:pt idx="1">
                  <c:v>1-50</c:v>
                </c:pt>
                <c:pt idx="2">
                  <c:v>51-100</c:v>
                </c:pt>
                <c:pt idx="3">
                  <c:v>101-150</c:v>
                </c:pt>
                <c:pt idx="4">
                  <c:v>151-200</c:v>
                </c:pt>
                <c:pt idx="5">
                  <c:v>201-250</c:v>
                </c:pt>
                <c:pt idx="6">
                  <c:v>251-300</c:v>
                </c:pt>
                <c:pt idx="7">
                  <c:v>301-350</c:v>
                </c:pt>
                <c:pt idx="8">
                  <c:v>351-400</c:v>
                </c:pt>
                <c:pt idx="9">
                  <c:v>401-450</c:v>
                </c:pt>
                <c:pt idx="10">
                  <c:v>451-500</c:v>
                </c:pt>
                <c:pt idx="11">
                  <c:v>551-600</c:v>
                </c:pt>
                <c:pt idx="12">
                  <c:v>601-650</c:v>
                </c:pt>
                <c:pt idx="13">
                  <c:v>651-700</c:v>
                </c:pt>
                <c:pt idx="14">
                  <c:v>701-750</c:v>
                </c:pt>
                <c:pt idx="15">
                  <c:v>751-800</c:v>
                </c:pt>
              </c:strCache>
            </c:strRef>
          </c:cat>
          <c:val>
            <c:numRef>
              <c:f>Sheet1!$B$2:$B$17</c:f>
              <c:numCache>
                <c:formatCode>0.000</c:formatCode>
                <c:ptCount val="16"/>
                <c:pt idx="0">
                  <c:v>4.8673263113097134</c:v>
                </c:pt>
                <c:pt idx="1">
                  <c:v>4.838365575845236</c:v>
                </c:pt>
                <c:pt idx="2">
                  <c:v>4.8123003194888181</c:v>
                </c:pt>
                <c:pt idx="3">
                  <c:v>4.8344155844155843</c:v>
                </c:pt>
                <c:pt idx="4">
                  <c:v>4.8129032258064512</c:v>
                </c:pt>
                <c:pt idx="5">
                  <c:v>4.8043478260869561</c:v>
                </c:pt>
                <c:pt idx="6">
                  <c:v>4.8181818181818183</c:v>
                </c:pt>
                <c:pt idx="7">
                  <c:v>5</c:v>
                </c:pt>
                <c:pt idx="8">
                  <c:v>5</c:v>
                </c:pt>
                <c:pt idx="9">
                  <c:v>5</c:v>
                </c:pt>
                <c:pt idx="10">
                  <c:v>4</c:v>
                </c:pt>
                <c:pt idx="11">
                  <c:v>4.8571428571428568</c:v>
                </c:pt>
                <c:pt idx="12">
                  <c:v>4.9375</c:v>
                </c:pt>
                <c:pt idx="13">
                  <c:v>4.96</c:v>
                </c:pt>
                <c:pt idx="14">
                  <c:v>4.8499999999999996</c:v>
                </c:pt>
                <c:pt idx="15">
                  <c:v>5</c:v>
                </c:pt>
              </c:numCache>
            </c:numRef>
          </c:val>
          <c:extLst>
            <c:ext xmlns:c16="http://schemas.microsoft.com/office/drawing/2014/chart" uri="{C3380CC4-5D6E-409C-BE32-E72D297353CC}">
              <c16:uniqueId val="{00000000-D993-40E6-A8DB-223BDAF947F1}"/>
            </c:ext>
          </c:extLst>
        </c:ser>
        <c:dLbls>
          <c:showLegendKey val="0"/>
          <c:showVal val="0"/>
          <c:showCatName val="0"/>
          <c:showSerName val="0"/>
          <c:showPercent val="0"/>
          <c:showBubbleSize val="0"/>
        </c:dLbls>
        <c:gapWidth val="219"/>
        <c:overlap val="-27"/>
        <c:axId val="1671458319"/>
        <c:axId val="1371850927"/>
      </c:barChart>
      <c:catAx>
        <c:axId val="167145831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t>Discount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371850927"/>
        <c:crosses val="autoZero"/>
        <c:auto val="1"/>
        <c:lblAlgn val="ctr"/>
        <c:lblOffset val="100"/>
        <c:noMultiLvlLbl val="0"/>
      </c:catAx>
      <c:valAx>
        <c:axId val="137185092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t>Order Rating</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67145831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a:t>Overall Delivery time at Delivery area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manualLayout>
          <c:layoutTarget val="inner"/>
          <c:xMode val="edge"/>
          <c:yMode val="edge"/>
          <c:x val="8.9639061961817812E-2"/>
          <c:y val="0.10322849986084053"/>
          <c:w val="0.88939457951345147"/>
          <c:h val="0.4773277435783928"/>
        </c:manualLayout>
      </c:layout>
      <c:barChart>
        <c:barDir val="col"/>
        <c:grouping val="clustered"/>
        <c:varyColors val="0"/>
        <c:ser>
          <c:idx val="0"/>
          <c:order val="0"/>
          <c:tx>
            <c:strRef>
              <c:f>Sheet1!$B$1</c:f>
              <c:strCache>
                <c:ptCount val="1"/>
                <c:pt idx="0">
                  <c:v>Bellandur, Ecospace</c:v>
                </c:pt>
              </c:strCache>
            </c:strRef>
          </c:tx>
          <c:spPr>
            <a:solidFill>
              <a:schemeClr val="accent1"/>
            </a:solidFill>
            <a:ln>
              <a:noFill/>
            </a:ln>
            <a:effectLst/>
          </c:spPr>
          <c:invertIfNegative val="0"/>
          <c:cat>
            <c:strRef>
              <c:f>Sheet1!$A$11</c:f>
              <c:strCache>
                <c:ptCount val="1"/>
                <c:pt idx="0">
                  <c:v>Grand Total</c:v>
                </c:pt>
              </c:strCache>
            </c:strRef>
          </c:cat>
          <c:val>
            <c:numRef>
              <c:f>Sheet1!$B$11</c:f>
              <c:numCache>
                <c:formatCode>[$-F400]h:mm:ss\ AM/PM</c:formatCode>
                <c:ptCount val="1"/>
                <c:pt idx="0">
                  <c:v>1.480324074074074E-2</c:v>
                </c:pt>
              </c:numCache>
            </c:numRef>
          </c:val>
          <c:extLst>
            <c:ext xmlns:c16="http://schemas.microsoft.com/office/drawing/2014/chart" uri="{C3380CC4-5D6E-409C-BE32-E72D297353CC}">
              <c16:uniqueId val="{00000000-BE37-43D2-B8CF-E7A0E052B10C}"/>
            </c:ext>
          </c:extLst>
        </c:ser>
        <c:ser>
          <c:idx val="1"/>
          <c:order val="1"/>
          <c:tx>
            <c:strRef>
              <c:f>Sheet1!$C$1</c:f>
              <c:strCache>
                <c:ptCount val="1"/>
                <c:pt idx="0">
                  <c:v>HSR Layout</c:v>
                </c:pt>
              </c:strCache>
            </c:strRef>
          </c:tx>
          <c:spPr>
            <a:solidFill>
              <a:schemeClr val="accent2"/>
            </a:solidFill>
            <a:ln>
              <a:noFill/>
            </a:ln>
            <a:effectLst/>
          </c:spPr>
          <c:invertIfNegative val="0"/>
          <c:cat>
            <c:strRef>
              <c:f>Sheet1!$A$11</c:f>
              <c:strCache>
                <c:ptCount val="1"/>
                <c:pt idx="0">
                  <c:v>Grand Total</c:v>
                </c:pt>
              </c:strCache>
            </c:strRef>
          </c:cat>
          <c:val>
            <c:numRef>
              <c:f>Sheet1!$C$11</c:f>
              <c:numCache>
                <c:formatCode>[$-F400]h:mm:ss\ AM/PM</c:formatCode>
                <c:ptCount val="1"/>
                <c:pt idx="0">
                  <c:v>1.560861743436291E-2</c:v>
                </c:pt>
              </c:numCache>
            </c:numRef>
          </c:val>
          <c:extLst>
            <c:ext xmlns:c16="http://schemas.microsoft.com/office/drawing/2014/chart" uri="{C3380CC4-5D6E-409C-BE32-E72D297353CC}">
              <c16:uniqueId val="{00000001-BE37-43D2-B8CF-E7A0E052B10C}"/>
            </c:ext>
          </c:extLst>
        </c:ser>
        <c:ser>
          <c:idx val="2"/>
          <c:order val="2"/>
          <c:tx>
            <c:strRef>
              <c:f>Sheet1!$D$1</c:f>
              <c:strCache>
                <c:ptCount val="1"/>
                <c:pt idx="0">
                  <c:v>ITI Layout</c:v>
                </c:pt>
              </c:strCache>
            </c:strRef>
          </c:tx>
          <c:spPr>
            <a:solidFill>
              <a:schemeClr val="accent3"/>
            </a:solidFill>
            <a:ln>
              <a:noFill/>
            </a:ln>
            <a:effectLst/>
          </c:spPr>
          <c:invertIfNegative val="0"/>
          <c:cat>
            <c:strRef>
              <c:f>Sheet1!$A$11</c:f>
              <c:strCache>
                <c:ptCount val="1"/>
                <c:pt idx="0">
                  <c:v>Grand Total</c:v>
                </c:pt>
              </c:strCache>
            </c:strRef>
          </c:cat>
          <c:val>
            <c:numRef>
              <c:f>Sheet1!$D$11</c:f>
              <c:numCache>
                <c:formatCode>[$-F400]h:mm:ss\ AM/PM</c:formatCode>
                <c:ptCount val="1"/>
                <c:pt idx="0">
                  <c:v>1.6183954151352344E-2</c:v>
                </c:pt>
              </c:numCache>
            </c:numRef>
          </c:val>
          <c:extLst>
            <c:ext xmlns:c16="http://schemas.microsoft.com/office/drawing/2014/chart" uri="{C3380CC4-5D6E-409C-BE32-E72D297353CC}">
              <c16:uniqueId val="{00000002-BE37-43D2-B8CF-E7A0E052B10C}"/>
            </c:ext>
          </c:extLst>
        </c:ser>
        <c:ser>
          <c:idx val="3"/>
          <c:order val="3"/>
          <c:tx>
            <c:strRef>
              <c:f>Sheet1!$E$1</c:f>
              <c:strCache>
                <c:ptCount val="1"/>
                <c:pt idx="0">
                  <c:v>Bellandur, ETV</c:v>
                </c:pt>
              </c:strCache>
            </c:strRef>
          </c:tx>
          <c:spPr>
            <a:solidFill>
              <a:schemeClr val="accent4"/>
            </a:solidFill>
            <a:ln>
              <a:noFill/>
            </a:ln>
            <a:effectLst/>
          </c:spPr>
          <c:invertIfNegative val="0"/>
          <c:cat>
            <c:strRef>
              <c:f>Sheet1!$A$11</c:f>
              <c:strCache>
                <c:ptCount val="1"/>
                <c:pt idx="0">
                  <c:v>Grand Total</c:v>
                </c:pt>
              </c:strCache>
            </c:strRef>
          </c:cat>
          <c:val>
            <c:numRef>
              <c:f>Sheet1!$E$11</c:f>
              <c:numCache>
                <c:formatCode>[$-F400]h:mm:ss\ AM/PM</c:formatCode>
                <c:ptCount val="1"/>
                <c:pt idx="0">
                  <c:v>2.0555555555555556E-2</c:v>
                </c:pt>
              </c:numCache>
            </c:numRef>
          </c:val>
          <c:extLst>
            <c:ext xmlns:c16="http://schemas.microsoft.com/office/drawing/2014/chart" uri="{C3380CC4-5D6E-409C-BE32-E72D297353CC}">
              <c16:uniqueId val="{00000003-BE37-43D2-B8CF-E7A0E052B10C}"/>
            </c:ext>
          </c:extLst>
        </c:ser>
        <c:ser>
          <c:idx val="4"/>
          <c:order val="4"/>
          <c:tx>
            <c:strRef>
              <c:f>Sheet1!$F$1</c:f>
              <c:strCache>
                <c:ptCount val="1"/>
                <c:pt idx="0">
                  <c:v>Bellandur, Green Glen</c:v>
                </c:pt>
              </c:strCache>
            </c:strRef>
          </c:tx>
          <c:spPr>
            <a:solidFill>
              <a:schemeClr val="accent5"/>
            </a:solidFill>
            <a:ln>
              <a:noFill/>
            </a:ln>
            <a:effectLst/>
          </c:spPr>
          <c:invertIfNegative val="0"/>
          <c:cat>
            <c:strRef>
              <c:f>Sheet1!$A$11</c:f>
              <c:strCache>
                <c:ptCount val="1"/>
                <c:pt idx="0">
                  <c:v>Grand Total</c:v>
                </c:pt>
              </c:strCache>
            </c:strRef>
          </c:cat>
          <c:val>
            <c:numRef>
              <c:f>Sheet1!$F$11</c:f>
              <c:numCache>
                <c:formatCode>[$-F400]h:mm:ss\ AM/PM</c:formatCode>
                <c:ptCount val="1"/>
                <c:pt idx="0">
                  <c:v>2.1817390698969642E-2</c:v>
                </c:pt>
              </c:numCache>
            </c:numRef>
          </c:val>
          <c:extLst>
            <c:ext xmlns:c16="http://schemas.microsoft.com/office/drawing/2014/chart" uri="{C3380CC4-5D6E-409C-BE32-E72D297353CC}">
              <c16:uniqueId val="{00000004-BE37-43D2-B8CF-E7A0E052B10C}"/>
            </c:ext>
          </c:extLst>
        </c:ser>
        <c:ser>
          <c:idx val="5"/>
          <c:order val="5"/>
          <c:tx>
            <c:strRef>
              <c:f>Sheet1!$G$1</c:f>
              <c:strCache>
                <c:ptCount val="1"/>
                <c:pt idx="0">
                  <c:v>Harlur</c:v>
                </c:pt>
              </c:strCache>
            </c:strRef>
          </c:tx>
          <c:spPr>
            <a:solidFill>
              <a:schemeClr val="accent6"/>
            </a:solidFill>
            <a:ln>
              <a:noFill/>
            </a:ln>
            <a:effectLst/>
          </c:spPr>
          <c:invertIfNegative val="0"/>
          <c:cat>
            <c:strRef>
              <c:f>Sheet1!$A$11</c:f>
              <c:strCache>
                <c:ptCount val="1"/>
                <c:pt idx="0">
                  <c:v>Grand Total</c:v>
                </c:pt>
              </c:strCache>
            </c:strRef>
          </c:cat>
          <c:val>
            <c:numRef>
              <c:f>Sheet1!$G$11</c:f>
              <c:numCache>
                <c:formatCode>[$-F400]h:mm:ss\ AM/PM</c:formatCode>
                <c:ptCount val="1"/>
                <c:pt idx="0">
                  <c:v>2.214027245636439E-2</c:v>
                </c:pt>
              </c:numCache>
            </c:numRef>
          </c:val>
          <c:extLst>
            <c:ext xmlns:c16="http://schemas.microsoft.com/office/drawing/2014/chart" uri="{C3380CC4-5D6E-409C-BE32-E72D297353CC}">
              <c16:uniqueId val="{00000005-BE37-43D2-B8CF-E7A0E052B10C}"/>
            </c:ext>
          </c:extLst>
        </c:ser>
        <c:ser>
          <c:idx val="6"/>
          <c:order val="6"/>
          <c:tx>
            <c:strRef>
              <c:f>Sheet1!$H$1</c:f>
              <c:strCache>
                <c:ptCount val="1"/>
                <c:pt idx="0">
                  <c:v>Bomannahali - MicoLayout</c:v>
                </c:pt>
              </c:strCache>
            </c:strRef>
          </c:tx>
          <c:spPr>
            <a:solidFill>
              <a:schemeClr val="accent1">
                <a:lumMod val="60000"/>
              </a:schemeClr>
            </a:solidFill>
            <a:ln>
              <a:noFill/>
            </a:ln>
            <a:effectLst/>
          </c:spPr>
          <c:invertIfNegative val="0"/>
          <c:cat>
            <c:strRef>
              <c:f>Sheet1!$A$11</c:f>
              <c:strCache>
                <c:ptCount val="1"/>
                <c:pt idx="0">
                  <c:v>Grand Total</c:v>
                </c:pt>
              </c:strCache>
            </c:strRef>
          </c:cat>
          <c:val>
            <c:numRef>
              <c:f>Sheet1!$H$11</c:f>
              <c:numCache>
                <c:formatCode>[$-F400]h:mm:ss\ AM/PM</c:formatCode>
                <c:ptCount val="1"/>
                <c:pt idx="0">
                  <c:v>2.2868296770262034E-2</c:v>
                </c:pt>
              </c:numCache>
            </c:numRef>
          </c:val>
          <c:extLst>
            <c:ext xmlns:c16="http://schemas.microsoft.com/office/drawing/2014/chart" uri="{C3380CC4-5D6E-409C-BE32-E72D297353CC}">
              <c16:uniqueId val="{00000006-BE37-43D2-B8CF-E7A0E052B10C}"/>
            </c:ext>
          </c:extLst>
        </c:ser>
        <c:ser>
          <c:idx val="7"/>
          <c:order val="7"/>
          <c:tx>
            <c:strRef>
              <c:f>Sheet1!$I$1</c:f>
              <c:strCache>
                <c:ptCount val="1"/>
                <c:pt idx="0">
                  <c:v>Bellandur, Sarjapur Road</c:v>
                </c:pt>
              </c:strCache>
            </c:strRef>
          </c:tx>
          <c:spPr>
            <a:solidFill>
              <a:schemeClr val="accent2">
                <a:lumMod val="60000"/>
              </a:schemeClr>
            </a:solidFill>
            <a:ln>
              <a:noFill/>
            </a:ln>
            <a:effectLst/>
          </c:spPr>
          <c:invertIfNegative val="0"/>
          <c:cat>
            <c:strRef>
              <c:f>Sheet1!$A$11</c:f>
              <c:strCache>
                <c:ptCount val="1"/>
                <c:pt idx="0">
                  <c:v>Grand Total</c:v>
                </c:pt>
              </c:strCache>
            </c:strRef>
          </c:cat>
          <c:val>
            <c:numRef>
              <c:f>Sheet1!$I$11</c:f>
              <c:numCache>
                <c:formatCode>[$-F400]h:mm:ss\ AM/PM</c:formatCode>
                <c:ptCount val="1"/>
                <c:pt idx="0">
                  <c:v>2.2997094671201809E-2</c:v>
                </c:pt>
              </c:numCache>
            </c:numRef>
          </c:val>
          <c:extLst>
            <c:ext xmlns:c16="http://schemas.microsoft.com/office/drawing/2014/chart" uri="{C3380CC4-5D6E-409C-BE32-E72D297353CC}">
              <c16:uniqueId val="{00000007-BE37-43D2-B8CF-E7A0E052B10C}"/>
            </c:ext>
          </c:extLst>
        </c:ser>
        <c:ser>
          <c:idx val="8"/>
          <c:order val="8"/>
          <c:tx>
            <c:strRef>
              <c:f>Sheet1!$J$1</c:f>
              <c:strCache>
                <c:ptCount val="1"/>
                <c:pt idx="0">
                  <c:v>Kudlu</c:v>
                </c:pt>
              </c:strCache>
            </c:strRef>
          </c:tx>
          <c:spPr>
            <a:solidFill>
              <a:schemeClr val="accent3">
                <a:lumMod val="60000"/>
              </a:schemeClr>
            </a:solidFill>
            <a:ln>
              <a:noFill/>
            </a:ln>
            <a:effectLst/>
          </c:spPr>
          <c:invertIfNegative val="0"/>
          <c:cat>
            <c:strRef>
              <c:f>Sheet1!$A$11</c:f>
              <c:strCache>
                <c:ptCount val="1"/>
                <c:pt idx="0">
                  <c:v>Grand Total</c:v>
                </c:pt>
              </c:strCache>
            </c:strRef>
          </c:cat>
          <c:val>
            <c:numRef>
              <c:f>Sheet1!$J$11</c:f>
              <c:numCache>
                <c:formatCode>[$-F400]h:mm:ss\ AM/PM</c:formatCode>
                <c:ptCount val="1"/>
                <c:pt idx="0">
                  <c:v>2.3851559690758747E-2</c:v>
                </c:pt>
              </c:numCache>
            </c:numRef>
          </c:val>
          <c:extLst>
            <c:ext xmlns:c16="http://schemas.microsoft.com/office/drawing/2014/chart" uri="{C3380CC4-5D6E-409C-BE32-E72D297353CC}">
              <c16:uniqueId val="{00000008-BE37-43D2-B8CF-E7A0E052B10C}"/>
            </c:ext>
          </c:extLst>
        </c:ser>
        <c:ser>
          <c:idx val="9"/>
          <c:order val="9"/>
          <c:tx>
            <c:strRef>
              <c:f>Sheet1!$K$1</c:f>
              <c:strCache>
                <c:ptCount val="1"/>
                <c:pt idx="0">
                  <c:v>BTM Stage 1</c:v>
                </c:pt>
              </c:strCache>
            </c:strRef>
          </c:tx>
          <c:spPr>
            <a:solidFill>
              <a:schemeClr val="accent4">
                <a:lumMod val="60000"/>
              </a:schemeClr>
            </a:solidFill>
            <a:ln>
              <a:noFill/>
            </a:ln>
            <a:effectLst/>
          </c:spPr>
          <c:invertIfNegative val="0"/>
          <c:cat>
            <c:strRef>
              <c:f>Sheet1!$A$11</c:f>
              <c:strCache>
                <c:ptCount val="1"/>
                <c:pt idx="0">
                  <c:v>Grand Total</c:v>
                </c:pt>
              </c:strCache>
            </c:strRef>
          </c:cat>
          <c:val>
            <c:numRef>
              <c:f>Sheet1!$K$11</c:f>
              <c:numCache>
                <c:formatCode>[$-F400]h:mm:ss\ AM/PM</c:formatCode>
                <c:ptCount val="1"/>
                <c:pt idx="0">
                  <c:v>2.388786764705882E-2</c:v>
                </c:pt>
              </c:numCache>
            </c:numRef>
          </c:val>
          <c:extLst>
            <c:ext xmlns:c16="http://schemas.microsoft.com/office/drawing/2014/chart" uri="{C3380CC4-5D6E-409C-BE32-E72D297353CC}">
              <c16:uniqueId val="{00000009-BE37-43D2-B8CF-E7A0E052B10C}"/>
            </c:ext>
          </c:extLst>
        </c:ser>
        <c:ser>
          <c:idx val="10"/>
          <c:order val="10"/>
          <c:tx>
            <c:strRef>
              <c:f>Sheet1!$L$1</c:f>
              <c:strCache>
                <c:ptCount val="1"/>
                <c:pt idx="0">
                  <c:v>BTM Stage 2</c:v>
                </c:pt>
              </c:strCache>
            </c:strRef>
          </c:tx>
          <c:spPr>
            <a:solidFill>
              <a:schemeClr val="accent5">
                <a:lumMod val="60000"/>
              </a:schemeClr>
            </a:solidFill>
            <a:ln>
              <a:noFill/>
            </a:ln>
            <a:effectLst/>
          </c:spPr>
          <c:invertIfNegative val="0"/>
          <c:cat>
            <c:strRef>
              <c:f>Sheet1!$A$11</c:f>
              <c:strCache>
                <c:ptCount val="1"/>
                <c:pt idx="0">
                  <c:v>Grand Total</c:v>
                </c:pt>
              </c:strCache>
            </c:strRef>
          </c:cat>
          <c:val>
            <c:numRef>
              <c:f>Sheet1!$L$11</c:f>
              <c:numCache>
                <c:formatCode>[$-F400]h:mm:ss\ AM/PM</c:formatCode>
                <c:ptCount val="1"/>
                <c:pt idx="0">
                  <c:v>2.4199218750000001E-2</c:v>
                </c:pt>
              </c:numCache>
            </c:numRef>
          </c:val>
          <c:extLst>
            <c:ext xmlns:c16="http://schemas.microsoft.com/office/drawing/2014/chart" uri="{C3380CC4-5D6E-409C-BE32-E72D297353CC}">
              <c16:uniqueId val="{0000000A-BE37-43D2-B8CF-E7A0E052B10C}"/>
            </c:ext>
          </c:extLst>
        </c:ser>
        <c:ser>
          <c:idx val="11"/>
          <c:order val="11"/>
          <c:tx>
            <c:strRef>
              <c:f>Sheet1!$M$1</c:f>
              <c:strCache>
                <c:ptCount val="1"/>
                <c:pt idx="0">
                  <c:v>Yemalur</c:v>
                </c:pt>
              </c:strCache>
            </c:strRef>
          </c:tx>
          <c:spPr>
            <a:solidFill>
              <a:schemeClr val="accent6">
                <a:lumMod val="60000"/>
              </a:schemeClr>
            </a:solidFill>
            <a:ln>
              <a:noFill/>
            </a:ln>
            <a:effectLst/>
          </c:spPr>
          <c:invertIfNegative val="0"/>
          <c:cat>
            <c:strRef>
              <c:f>Sheet1!$A$11</c:f>
              <c:strCache>
                <c:ptCount val="1"/>
                <c:pt idx="0">
                  <c:v>Grand Total</c:v>
                </c:pt>
              </c:strCache>
            </c:strRef>
          </c:cat>
          <c:val>
            <c:numRef>
              <c:f>Sheet1!$M$11</c:f>
              <c:numCache>
                <c:formatCode>[$-F400]h:mm:ss\ AM/PM</c:formatCode>
                <c:ptCount val="1"/>
                <c:pt idx="0">
                  <c:v>2.5140542328042328E-2</c:v>
                </c:pt>
              </c:numCache>
            </c:numRef>
          </c:val>
          <c:extLst>
            <c:ext xmlns:c16="http://schemas.microsoft.com/office/drawing/2014/chart" uri="{C3380CC4-5D6E-409C-BE32-E72D297353CC}">
              <c16:uniqueId val="{0000000B-BE37-43D2-B8CF-E7A0E052B10C}"/>
            </c:ext>
          </c:extLst>
        </c:ser>
        <c:ser>
          <c:idx val="12"/>
          <c:order val="12"/>
          <c:tx>
            <c:strRef>
              <c:f>Sheet1!$N$1</c:f>
              <c:strCache>
                <c:ptCount val="1"/>
                <c:pt idx="0">
                  <c:v>Koramangala, Ejipura</c:v>
                </c:pt>
              </c:strCache>
            </c:strRef>
          </c:tx>
          <c:spPr>
            <a:solidFill>
              <a:schemeClr val="accent1">
                <a:lumMod val="80000"/>
                <a:lumOff val="20000"/>
              </a:schemeClr>
            </a:solidFill>
            <a:ln>
              <a:noFill/>
            </a:ln>
            <a:effectLst/>
          </c:spPr>
          <c:invertIfNegative val="0"/>
          <c:cat>
            <c:strRef>
              <c:f>Sheet1!$A$11</c:f>
              <c:strCache>
                <c:ptCount val="1"/>
                <c:pt idx="0">
                  <c:v>Grand Total</c:v>
                </c:pt>
              </c:strCache>
            </c:strRef>
          </c:cat>
          <c:val>
            <c:numRef>
              <c:f>Sheet1!$N$11</c:f>
              <c:numCache>
                <c:formatCode>[$-F400]h:mm:ss\ AM/PM</c:formatCode>
                <c:ptCount val="1"/>
                <c:pt idx="0">
                  <c:v>2.5355302236198463E-2</c:v>
                </c:pt>
              </c:numCache>
            </c:numRef>
          </c:val>
          <c:extLst>
            <c:ext xmlns:c16="http://schemas.microsoft.com/office/drawing/2014/chart" uri="{C3380CC4-5D6E-409C-BE32-E72D297353CC}">
              <c16:uniqueId val="{0000000C-BE37-43D2-B8CF-E7A0E052B10C}"/>
            </c:ext>
          </c:extLst>
        </c:ser>
        <c:ser>
          <c:idx val="13"/>
          <c:order val="13"/>
          <c:tx>
            <c:strRef>
              <c:f>Sheet1!$O$1</c:f>
              <c:strCache>
                <c:ptCount val="1"/>
                <c:pt idx="0">
                  <c:v>Bellandur - Off Sarjapur Road</c:v>
                </c:pt>
              </c:strCache>
            </c:strRef>
          </c:tx>
          <c:spPr>
            <a:solidFill>
              <a:schemeClr val="accent2">
                <a:lumMod val="80000"/>
                <a:lumOff val="20000"/>
              </a:schemeClr>
            </a:solidFill>
            <a:ln>
              <a:noFill/>
            </a:ln>
            <a:effectLst/>
          </c:spPr>
          <c:invertIfNegative val="0"/>
          <c:cat>
            <c:strRef>
              <c:f>Sheet1!$A$11</c:f>
              <c:strCache>
                <c:ptCount val="1"/>
                <c:pt idx="0">
                  <c:v>Grand Total</c:v>
                </c:pt>
              </c:strCache>
            </c:strRef>
          </c:cat>
          <c:val>
            <c:numRef>
              <c:f>Sheet1!$O$11</c:f>
              <c:numCache>
                <c:formatCode>[$-F400]h:mm:ss\ AM/PM</c:formatCode>
                <c:ptCount val="1"/>
                <c:pt idx="0">
                  <c:v>2.5469276094276093E-2</c:v>
                </c:pt>
              </c:numCache>
            </c:numRef>
          </c:val>
          <c:extLst>
            <c:ext xmlns:c16="http://schemas.microsoft.com/office/drawing/2014/chart" uri="{C3380CC4-5D6E-409C-BE32-E72D297353CC}">
              <c16:uniqueId val="{0000000D-BE37-43D2-B8CF-E7A0E052B10C}"/>
            </c:ext>
          </c:extLst>
        </c:ser>
        <c:ser>
          <c:idx val="14"/>
          <c:order val="14"/>
          <c:tx>
            <c:strRef>
              <c:f>Sheet1!$P$1</c:f>
              <c:strCache>
                <c:ptCount val="1"/>
                <c:pt idx="0">
                  <c:v>Bilekahalli</c:v>
                </c:pt>
              </c:strCache>
            </c:strRef>
          </c:tx>
          <c:spPr>
            <a:solidFill>
              <a:schemeClr val="accent3">
                <a:lumMod val="80000"/>
                <a:lumOff val="20000"/>
              </a:schemeClr>
            </a:solidFill>
            <a:ln>
              <a:noFill/>
            </a:ln>
            <a:effectLst/>
          </c:spPr>
          <c:invertIfNegative val="0"/>
          <c:cat>
            <c:strRef>
              <c:f>Sheet1!$A$11</c:f>
              <c:strCache>
                <c:ptCount val="1"/>
                <c:pt idx="0">
                  <c:v>Grand Total</c:v>
                </c:pt>
              </c:strCache>
            </c:strRef>
          </c:cat>
          <c:val>
            <c:numRef>
              <c:f>Sheet1!$P$11</c:f>
              <c:numCache>
                <c:formatCode>[$-F400]h:mm:ss\ AM/PM</c:formatCode>
                <c:ptCount val="1"/>
                <c:pt idx="0">
                  <c:v>2.6686658249158255E-2</c:v>
                </c:pt>
              </c:numCache>
            </c:numRef>
          </c:val>
          <c:extLst>
            <c:ext xmlns:c16="http://schemas.microsoft.com/office/drawing/2014/chart" uri="{C3380CC4-5D6E-409C-BE32-E72D297353CC}">
              <c16:uniqueId val="{0000000E-BE37-43D2-B8CF-E7A0E052B10C}"/>
            </c:ext>
          </c:extLst>
        </c:ser>
        <c:ser>
          <c:idx val="15"/>
          <c:order val="15"/>
          <c:tx>
            <c:strRef>
              <c:f>Sheet1!$Q$1</c:f>
              <c:strCache>
                <c:ptCount val="1"/>
                <c:pt idx="0">
                  <c:v>Manipal County</c:v>
                </c:pt>
              </c:strCache>
            </c:strRef>
          </c:tx>
          <c:spPr>
            <a:solidFill>
              <a:schemeClr val="accent4">
                <a:lumMod val="80000"/>
                <a:lumOff val="20000"/>
              </a:schemeClr>
            </a:solidFill>
            <a:ln>
              <a:noFill/>
            </a:ln>
            <a:effectLst/>
          </c:spPr>
          <c:invertIfNegative val="0"/>
          <c:cat>
            <c:strRef>
              <c:f>Sheet1!$A$11</c:f>
              <c:strCache>
                <c:ptCount val="1"/>
                <c:pt idx="0">
                  <c:v>Grand Total</c:v>
                </c:pt>
              </c:strCache>
            </c:strRef>
          </c:cat>
          <c:val>
            <c:numRef>
              <c:f>Sheet1!$Q$11</c:f>
              <c:numCache>
                <c:formatCode>[$-F400]h:mm:ss\ AM/PM</c:formatCode>
                <c:ptCount val="1"/>
                <c:pt idx="0">
                  <c:v>2.7232184716361928E-2</c:v>
                </c:pt>
              </c:numCache>
            </c:numRef>
          </c:val>
          <c:extLst>
            <c:ext xmlns:c16="http://schemas.microsoft.com/office/drawing/2014/chart" uri="{C3380CC4-5D6E-409C-BE32-E72D297353CC}">
              <c16:uniqueId val="{0000000F-BE37-43D2-B8CF-E7A0E052B10C}"/>
            </c:ext>
          </c:extLst>
        </c:ser>
        <c:ser>
          <c:idx val="16"/>
          <c:order val="16"/>
          <c:tx>
            <c:strRef>
              <c:f>Sheet1!$R$1</c:f>
              <c:strCache>
                <c:ptCount val="1"/>
                <c:pt idx="0">
                  <c:v>Sarjapur Road</c:v>
                </c:pt>
              </c:strCache>
            </c:strRef>
          </c:tx>
          <c:spPr>
            <a:solidFill>
              <a:schemeClr val="accent5">
                <a:lumMod val="80000"/>
                <a:lumOff val="20000"/>
              </a:schemeClr>
            </a:solidFill>
            <a:ln>
              <a:noFill/>
            </a:ln>
            <a:effectLst/>
          </c:spPr>
          <c:invertIfNegative val="0"/>
          <c:cat>
            <c:strRef>
              <c:f>Sheet1!$A$11</c:f>
              <c:strCache>
                <c:ptCount val="1"/>
                <c:pt idx="0">
                  <c:v>Grand Total</c:v>
                </c:pt>
              </c:strCache>
            </c:strRef>
          </c:cat>
          <c:val>
            <c:numRef>
              <c:f>Sheet1!$R$11</c:f>
              <c:numCache>
                <c:formatCode>[$-F400]h:mm:ss\ AM/PM</c:formatCode>
                <c:ptCount val="1"/>
                <c:pt idx="0">
                  <c:v>2.7394097222222226E-2</c:v>
                </c:pt>
              </c:numCache>
            </c:numRef>
          </c:val>
          <c:extLst>
            <c:ext xmlns:c16="http://schemas.microsoft.com/office/drawing/2014/chart" uri="{C3380CC4-5D6E-409C-BE32-E72D297353CC}">
              <c16:uniqueId val="{00000010-BE37-43D2-B8CF-E7A0E052B10C}"/>
            </c:ext>
          </c:extLst>
        </c:ser>
        <c:ser>
          <c:idx val="17"/>
          <c:order val="17"/>
          <c:tx>
            <c:strRef>
              <c:f>Sheet1!$S$1</c:f>
              <c:strCache>
                <c:ptCount val="1"/>
                <c:pt idx="0">
                  <c:v>Wilson Garden, Shantinagar</c:v>
                </c:pt>
              </c:strCache>
            </c:strRef>
          </c:tx>
          <c:spPr>
            <a:solidFill>
              <a:schemeClr val="accent6">
                <a:lumMod val="80000"/>
                <a:lumOff val="20000"/>
              </a:schemeClr>
            </a:solidFill>
            <a:ln>
              <a:noFill/>
            </a:ln>
            <a:effectLst/>
          </c:spPr>
          <c:invertIfNegative val="0"/>
          <c:cat>
            <c:strRef>
              <c:f>Sheet1!$A$11</c:f>
              <c:strCache>
                <c:ptCount val="1"/>
                <c:pt idx="0">
                  <c:v>Grand Total</c:v>
                </c:pt>
              </c:strCache>
            </c:strRef>
          </c:cat>
          <c:val>
            <c:numRef>
              <c:f>Sheet1!$S$11</c:f>
              <c:numCache>
                <c:formatCode>[$-F400]h:mm:ss\ AM/PM</c:formatCode>
                <c:ptCount val="1"/>
                <c:pt idx="0">
                  <c:v>2.7514467592592594E-2</c:v>
                </c:pt>
              </c:numCache>
            </c:numRef>
          </c:val>
          <c:extLst>
            <c:ext xmlns:c16="http://schemas.microsoft.com/office/drawing/2014/chart" uri="{C3380CC4-5D6E-409C-BE32-E72D297353CC}">
              <c16:uniqueId val="{00000011-BE37-43D2-B8CF-E7A0E052B10C}"/>
            </c:ext>
          </c:extLst>
        </c:ser>
        <c:ser>
          <c:idx val="18"/>
          <c:order val="18"/>
          <c:tx>
            <c:strRef>
              <c:f>Sheet1!$T$1</c:f>
              <c:strCache>
                <c:ptCount val="1"/>
                <c:pt idx="0">
                  <c:v>Banashankari Stage 2</c:v>
                </c:pt>
              </c:strCache>
            </c:strRef>
          </c:tx>
          <c:spPr>
            <a:solidFill>
              <a:schemeClr val="accent1">
                <a:lumMod val="80000"/>
              </a:schemeClr>
            </a:solidFill>
            <a:ln>
              <a:noFill/>
            </a:ln>
            <a:effectLst/>
          </c:spPr>
          <c:invertIfNegative val="0"/>
          <c:cat>
            <c:strRef>
              <c:f>Sheet1!$A$11</c:f>
              <c:strCache>
                <c:ptCount val="1"/>
                <c:pt idx="0">
                  <c:v>Grand Total</c:v>
                </c:pt>
              </c:strCache>
            </c:strRef>
          </c:cat>
          <c:val>
            <c:numRef>
              <c:f>Sheet1!$T$11</c:f>
              <c:numCache>
                <c:formatCode>[$-F400]h:mm:ss\ AM/PM</c:formatCode>
                <c:ptCount val="1"/>
                <c:pt idx="0">
                  <c:v>2.7540509259259258E-2</c:v>
                </c:pt>
              </c:numCache>
            </c:numRef>
          </c:val>
          <c:extLst>
            <c:ext xmlns:c16="http://schemas.microsoft.com/office/drawing/2014/chart" uri="{C3380CC4-5D6E-409C-BE32-E72D297353CC}">
              <c16:uniqueId val="{00000012-BE37-43D2-B8CF-E7A0E052B10C}"/>
            </c:ext>
          </c:extLst>
        </c:ser>
        <c:ser>
          <c:idx val="19"/>
          <c:order val="19"/>
          <c:tx>
            <c:strRef>
              <c:f>Sheet1!$U$1</c:f>
              <c:strCache>
                <c:ptCount val="1"/>
                <c:pt idx="0">
                  <c:v>Doddanekundi</c:v>
                </c:pt>
              </c:strCache>
            </c:strRef>
          </c:tx>
          <c:spPr>
            <a:solidFill>
              <a:schemeClr val="accent2">
                <a:lumMod val="80000"/>
              </a:schemeClr>
            </a:solidFill>
            <a:ln>
              <a:noFill/>
            </a:ln>
            <a:effectLst/>
          </c:spPr>
          <c:invertIfNegative val="0"/>
          <c:cat>
            <c:strRef>
              <c:f>Sheet1!$A$11</c:f>
              <c:strCache>
                <c:ptCount val="1"/>
                <c:pt idx="0">
                  <c:v>Grand Total</c:v>
                </c:pt>
              </c:strCache>
            </c:strRef>
          </c:cat>
          <c:val>
            <c:numRef>
              <c:f>Sheet1!$U$11</c:f>
              <c:numCache>
                <c:formatCode>[$-F400]h:mm:ss\ AM/PM</c:formatCode>
                <c:ptCount val="1"/>
                <c:pt idx="0">
                  <c:v>2.8043981481481482E-2</c:v>
                </c:pt>
              </c:numCache>
            </c:numRef>
          </c:val>
          <c:extLst>
            <c:ext xmlns:c16="http://schemas.microsoft.com/office/drawing/2014/chart" uri="{C3380CC4-5D6E-409C-BE32-E72D297353CC}">
              <c16:uniqueId val="{00000013-BE37-43D2-B8CF-E7A0E052B10C}"/>
            </c:ext>
          </c:extLst>
        </c:ser>
        <c:ser>
          <c:idx val="20"/>
          <c:order val="20"/>
          <c:tx>
            <c:strRef>
              <c:f>Sheet1!$V$1</c:f>
              <c:strCache>
                <c:ptCount val="1"/>
                <c:pt idx="0">
                  <c:v>Bommanahalli</c:v>
                </c:pt>
              </c:strCache>
            </c:strRef>
          </c:tx>
          <c:spPr>
            <a:solidFill>
              <a:schemeClr val="accent3">
                <a:lumMod val="80000"/>
              </a:schemeClr>
            </a:solidFill>
            <a:ln>
              <a:noFill/>
            </a:ln>
            <a:effectLst/>
          </c:spPr>
          <c:invertIfNegative val="0"/>
          <c:cat>
            <c:strRef>
              <c:f>Sheet1!$A$11</c:f>
              <c:strCache>
                <c:ptCount val="1"/>
                <c:pt idx="0">
                  <c:v>Grand Total</c:v>
                </c:pt>
              </c:strCache>
            </c:strRef>
          </c:cat>
          <c:val>
            <c:numRef>
              <c:f>Sheet1!$V$11</c:f>
              <c:numCache>
                <c:formatCode>[$-F400]h:mm:ss\ AM/PM</c:formatCode>
                <c:ptCount val="1"/>
                <c:pt idx="0">
                  <c:v>2.8218500363108204E-2</c:v>
                </c:pt>
              </c:numCache>
            </c:numRef>
          </c:val>
          <c:extLst>
            <c:ext xmlns:c16="http://schemas.microsoft.com/office/drawing/2014/chart" uri="{C3380CC4-5D6E-409C-BE32-E72D297353CC}">
              <c16:uniqueId val="{00000014-BE37-43D2-B8CF-E7A0E052B10C}"/>
            </c:ext>
          </c:extLst>
        </c:ser>
        <c:ser>
          <c:idx val="21"/>
          <c:order val="21"/>
          <c:tx>
            <c:strRef>
              <c:f>Sheet1!$W$1</c:f>
              <c:strCache>
                <c:ptCount val="1"/>
                <c:pt idx="0">
                  <c:v>Challagatta</c:v>
                </c:pt>
              </c:strCache>
            </c:strRef>
          </c:tx>
          <c:spPr>
            <a:solidFill>
              <a:schemeClr val="accent4">
                <a:lumMod val="80000"/>
              </a:schemeClr>
            </a:solidFill>
            <a:ln>
              <a:noFill/>
            </a:ln>
            <a:effectLst/>
          </c:spPr>
          <c:invertIfNegative val="0"/>
          <c:cat>
            <c:strRef>
              <c:f>Sheet1!$A$11</c:f>
              <c:strCache>
                <c:ptCount val="1"/>
                <c:pt idx="0">
                  <c:v>Grand Total</c:v>
                </c:pt>
              </c:strCache>
            </c:strRef>
          </c:cat>
          <c:val>
            <c:numRef>
              <c:f>Sheet1!$W$11</c:f>
              <c:numCache>
                <c:formatCode>[$-F400]h:mm:ss\ AM/PM</c:formatCode>
                <c:ptCount val="1"/>
                <c:pt idx="0">
                  <c:v>2.855324074074074E-2</c:v>
                </c:pt>
              </c:numCache>
            </c:numRef>
          </c:val>
          <c:extLst>
            <c:ext xmlns:c16="http://schemas.microsoft.com/office/drawing/2014/chart" uri="{C3380CC4-5D6E-409C-BE32-E72D297353CC}">
              <c16:uniqueId val="{00000015-BE37-43D2-B8CF-E7A0E052B10C}"/>
            </c:ext>
          </c:extLst>
        </c:ser>
        <c:ser>
          <c:idx val="22"/>
          <c:order val="22"/>
          <c:tx>
            <c:strRef>
              <c:f>Sheet1!$X$1</c:f>
              <c:strCache>
                <c:ptCount val="1"/>
                <c:pt idx="0">
                  <c:v>Marathahalli</c:v>
                </c:pt>
              </c:strCache>
            </c:strRef>
          </c:tx>
          <c:spPr>
            <a:solidFill>
              <a:schemeClr val="accent5">
                <a:lumMod val="80000"/>
              </a:schemeClr>
            </a:solidFill>
            <a:ln>
              <a:noFill/>
            </a:ln>
            <a:effectLst/>
          </c:spPr>
          <c:invertIfNegative val="0"/>
          <c:cat>
            <c:strRef>
              <c:f>Sheet1!$A$11</c:f>
              <c:strCache>
                <c:ptCount val="1"/>
                <c:pt idx="0">
                  <c:v>Grand Total</c:v>
                </c:pt>
              </c:strCache>
            </c:strRef>
          </c:cat>
          <c:val>
            <c:numRef>
              <c:f>Sheet1!$X$11</c:f>
              <c:numCache>
                <c:formatCode>[$-F400]h:mm:ss\ AM/PM</c:formatCode>
                <c:ptCount val="1"/>
                <c:pt idx="0">
                  <c:v>2.8616898148148148E-2</c:v>
                </c:pt>
              </c:numCache>
            </c:numRef>
          </c:val>
          <c:extLst>
            <c:ext xmlns:c16="http://schemas.microsoft.com/office/drawing/2014/chart" uri="{C3380CC4-5D6E-409C-BE32-E72D297353CC}">
              <c16:uniqueId val="{00000016-BE37-43D2-B8CF-E7A0E052B10C}"/>
            </c:ext>
          </c:extLst>
        </c:ser>
        <c:ser>
          <c:idx val="23"/>
          <c:order val="23"/>
          <c:tx>
            <c:strRef>
              <c:f>Sheet1!$Y$1</c:f>
              <c:strCache>
                <c:ptCount val="1"/>
                <c:pt idx="0">
                  <c:v>Arekere</c:v>
                </c:pt>
              </c:strCache>
            </c:strRef>
          </c:tx>
          <c:spPr>
            <a:solidFill>
              <a:schemeClr val="accent6">
                <a:lumMod val="80000"/>
              </a:schemeClr>
            </a:solidFill>
            <a:ln>
              <a:noFill/>
            </a:ln>
            <a:effectLst/>
          </c:spPr>
          <c:invertIfNegative val="0"/>
          <c:cat>
            <c:strRef>
              <c:f>Sheet1!$A$11</c:f>
              <c:strCache>
                <c:ptCount val="1"/>
                <c:pt idx="0">
                  <c:v>Grand Total</c:v>
                </c:pt>
              </c:strCache>
            </c:strRef>
          </c:cat>
          <c:val>
            <c:numRef>
              <c:f>Sheet1!$Y$11</c:f>
              <c:numCache>
                <c:formatCode>[$-F400]h:mm:ss\ AM/PM</c:formatCode>
                <c:ptCount val="1"/>
                <c:pt idx="0">
                  <c:v>2.9118441358024688E-2</c:v>
                </c:pt>
              </c:numCache>
            </c:numRef>
          </c:val>
          <c:extLst>
            <c:ext xmlns:c16="http://schemas.microsoft.com/office/drawing/2014/chart" uri="{C3380CC4-5D6E-409C-BE32-E72D297353CC}">
              <c16:uniqueId val="{00000017-BE37-43D2-B8CF-E7A0E052B10C}"/>
            </c:ext>
          </c:extLst>
        </c:ser>
        <c:ser>
          <c:idx val="24"/>
          <c:order val="24"/>
          <c:tx>
            <c:strRef>
              <c:f>Sheet1!$Z$1</c:f>
              <c:strCache>
                <c:ptCount val="1"/>
                <c:pt idx="0">
                  <c:v>Kadubeesanhali, Prestige</c:v>
                </c:pt>
              </c:strCache>
            </c:strRef>
          </c:tx>
          <c:spPr>
            <a:solidFill>
              <a:schemeClr val="accent1">
                <a:lumMod val="60000"/>
                <a:lumOff val="40000"/>
              </a:schemeClr>
            </a:solidFill>
            <a:ln>
              <a:noFill/>
            </a:ln>
            <a:effectLst/>
          </c:spPr>
          <c:invertIfNegative val="0"/>
          <c:cat>
            <c:strRef>
              <c:f>Sheet1!$A$11</c:f>
              <c:strCache>
                <c:ptCount val="1"/>
                <c:pt idx="0">
                  <c:v>Grand Total</c:v>
                </c:pt>
              </c:strCache>
            </c:strRef>
          </c:cat>
          <c:val>
            <c:numRef>
              <c:f>Sheet1!$Z$11</c:f>
              <c:numCache>
                <c:formatCode>[$-F400]h:mm:ss\ AM/PM</c:formatCode>
                <c:ptCount val="1"/>
                <c:pt idx="0">
                  <c:v>2.9349279835390946E-2</c:v>
                </c:pt>
              </c:numCache>
            </c:numRef>
          </c:val>
          <c:extLst>
            <c:ext xmlns:c16="http://schemas.microsoft.com/office/drawing/2014/chart" uri="{C3380CC4-5D6E-409C-BE32-E72D297353CC}">
              <c16:uniqueId val="{00000018-BE37-43D2-B8CF-E7A0E052B10C}"/>
            </c:ext>
          </c:extLst>
        </c:ser>
        <c:ser>
          <c:idx val="25"/>
          <c:order val="25"/>
          <c:tx>
            <c:strRef>
              <c:f>Sheet1!$AA$1</c:f>
              <c:strCache>
                <c:ptCount val="1"/>
                <c:pt idx="0">
                  <c:v>Victoria Layout</c:v>
                </c:pt>
              </c:strCache>
            </c:strRef>
          </c:tx>
          <c:spPr>
            <a:solidFill>
              <a:schemeClr val="accent2">
                <a:lumMod val="60000"/>
                <a:lumOff val="40000"/>
              </a:schemeClr>
            </a:solidFill>
            <a:ln>
              <a:noFill/>
            </a:ln>
            <a:effectLst/>
          </c:spPr>
          <c:invertIfNegative val="0"/>
          <c:cat>
            <c:strRef>
              <c:f>Sheet1!$A$11</c:f>
              <c:strCache>
                <c:ptCount val="1"/>
                <c:pt idx="0">
                  <c:v>Grand Total</c:v>
                </c:pt>
              </c:strCache>
            </c:strRef>
          </c:cat>
          <c:val>
            <c:numRef>
              <c:f>Sheet1!$AA$11</c:f>
              <c:numCache>
                <c:formatCode>[$-F400]h:mm:ss\ AM/PM</c:formatCode>
                <c:ptCount val="1"/>
                <c:pt idx="0">
                  <c:v>2.9374999999999998E-2</c:v>
                </c:pt>
              </c:numCache>
            </c:numRef>
          </c:val>
          <c:extLst>
            <c:ext xmlns:c16="http://schemas.microsoft.com/office/drawing/2014/chart" uri="{C3380CC4-5D6E-409C-BE32-E72D297353CC}">
              <c16:uniqueId val="{00000019-BE37-43D2-B8CF-E7A0E052B10C}"/>
            </c:ext>
          </c:extLst>
        </c:ser>
        <c:ser>
          <c:idx val="26"/>
          <c:order val="26"/>
          <c:tx>
            <c:strRef>
              <c:f>Sheet1!$AB$1</c:f>
              <c:strCache>
                <c:ptCount val="1"/>
                <c:pt idx="0">
                  <c:v>Kadubeesanhali, PTP</c:v>
                </c:pt>
              </c:strCache>
            </c:strRef>
          </c:tx>
          <c:spPr>
            <a:solidFill>
              <a:schemeClr val="accent3">
                <a:lumMod val="60000"/>
                <a:lumOff val="40000"/>
              </a:schemeClr>
            </a:solidFill>
            <a:ln>
              <a:noFill/>
            </a:ln>
            <a:effectLst/>
          </c:spPr>
          <c:invertIfNegative val="0"/>
          <c:cat>
            <c:strRef>
              <c:f>Sheet1!$A$11</c:f>
              <c:strCache>
                <c:ptCount val="1"/>
                <c:pt idx="0">
                  <c:v>Grand Total</c:v>
                </c:pt>
              </c:strCache>
            </c:strRef>
          </c:cat>
          <c:val>
            <c:numRef>
              <c:f>Sheet1!$AB$11</c:f>
              <c:numCache>
                <c:formatCode>[$-F400]h:mm:ss\ AM/PM</c:formatCode>
                <c:ptCount val="1"/>
                <c:pt idx="0">
                  <c:v>2.9571759259259259E-2</c:v>
                </c:pt>
              </c:numCache>
            </c:numRef>
          </c:val>
          <c:extLst>
            <c:ext xmlns:c16="http://schemas.microsoft.com/office/drawing/2014/chart" uri="{C3380CC4-5D6E-409C-BE32-E72D297353CC}">
              <c16:uniqueId val="{0000001A-BE37-43D2-B8CF-E7A0E052B10C}"/>
            </c:ext>
          </c:extLst>
        </c:ser>
        <c:ser>
          <c:idx val="27"/>
          <c:order val="27"/>
          <c:tx>
            <c:strRef>
              <c:f>Sheet1!$AC$1</c:f>
              <c:strCache>
                <c:ptCount val="1"/>
                <c:pt idx="0">
                  <c:v>Devarachikanna Halli</c:v>
                </c:pt>
              </c:strCache>
            </c:strRef>
          </c:tx>
          <c:spPr>
            <a:solidFill>
              <a:schemeClr val="accent4">
                <a:lumMod val="60000"/>
                <a:lumOff val="40000"/>
              </a:schemeClr>
            </a:solidFill>
            <a:ln>
              <a:noFill/>
            </a:ln>
            <a:effectLst/>
          </c:spPr>
          <c:invertIfNegative val="0"/>
          <c:cat>
            <c:strRef>
              <c:f>Sheet1!$A$11</c:f>
              <c:strCache>
                <c:ptCount val="1"/>
                <c:pt idx="0">
                  <c:v>Grand Total</c:v>
                </c:pt>
              </c:strCache>
            </c:strRef>
          </c:cat>
          <c:val>
            <c:numRef>
              <c:f>Sheet1!$AC$11</c:f>
              <c:numCache>
                <c:formatCode>[$-F400]h:mm:ss\ AM/PM</c:formatCode>
                <c:ptCount val="1"/>
                <c:pt idx="0">
                  <c:v>3.0703125000000001E-2</c:v>
                </c:pt>
              </c:numCache>
            </c:numRef>
          </c:val>
          <c:extLst>
            <c:ext xmlns:c16="http://schemas.microsoft.com/office/drawing/2014/chart" uri="{C3380CC4-5D6E-409C-BE32-E72D297353CC}">
              <c16:uniqueId val="{0000001B-BE37-43D2-B8CF-E7A0E052B10C}"/>
            </c:ext>
          </c:extLst>
        </c:ser>
        <c:ser>
          <c:idx val="28"/>
          <c:order val="28"/>
          <c:tx>
            <c:strRef>
              <c:f>Sheet1!$AD$1</c:f>
              <c:strCache>
                <c:ptCount val="1"/>
                <c:pt idx="0">
                  <c:v>Bellandur, APR</c:v>
                </c:pt>
              </c:strCache>
            </c:strRef>
          </c:tx>
          <c:spPr>
            <a:solidFill>
              <a:schemeClr val="accent5">
                <a:lumMod val="60000"/>
                <a:lumOff val="40000"/>
              </a:schemeClr>
            </a:solidFill>
            <a:ln>
              <a:noFill/>
            </a:ln>
            <a:effectLst/>
          </c:spPr>
          <c:invertIfNegative val="0"/>
          <c:cat>
            <c:strRef>
              <c:f>Sheet1!$A$11</c:f>
              <c:strCache>
                <c:ptCount val="1"/>
                <c:pt idx="0">
                  <c:v>Grand Total</c:v>
                </c:pt>
              </c:strCache>
            </c:strRef>
          </c:cat>
          <c:val>
            <c:numRef>
              <c:f>Sheet1!$AD$11</c:f>
              <c:numCache>
                <c:formatCode>[$-F400]h:mm:ss\ AM/PM</c:formatCode>
                <c:ptCount val="1"/>
                <c:pt idx="0">
                  <c:v>3.0721583652618133E-2</c:v>
                </c:pt>
              </c:numCache>
            </c:numRef>
          </c:val>
          <c:extLst>
            <c:ext xmlns:c16="http://schemas.microsoft.com/office/drawing/2014/chart" uri="{C3380CC4-5D6E-409C-BE32-E72D297353CC}">
              <c16:uniqueId val="{0000001C-BE37-43D2-B8CF-E7A0E052B10C}"/>
            </c:ext>
          </c:extLst>
        </c:ser>
        <c:ser>
          <c:idx val="29"/>
          <c:order val="29"/>
          <c:tx>
            <c:strRef>
              <c:f>Sheet1!$AE$1</c:f>
              <c:strCache>
                <c:ptCount val="1"/>
                <c:pt idx="0">
                  <c:v>Viveka Nagar</c:v>
                </c:pt>
              </c:strCache>
            </c:strRef>
          </c:tx>
          <c:spPr>
            <a:solidFill>
              <a:schemeClr val="accent6">
                <a:lumMod val="60000"/>
                <a:lumOff val="40000"/>
              </a:schemeClr>
            </a:solidFill>
            <a:ln>
              <a:noFill/>
            </a:ln>
            <a:effectLst/>
          </c:spPr>
          <c:invertIfNegative val="0"/>
          <c:cat>
            <c:strRef>
              <c:f>Sheet1!$A$11</c:f>
              <c:strCache>
                <c:ptCount val="1"/>
                <c:pt idx="0">
                  <c:v>Grand Total</c:v>
                </c:pt>
              </c:strCache>
            </c:strRef>
          </c:cat>
          <c:val>
            <c:numRef>
              <c:f>Sheet1!$AE$11</c:f>
              <c:numCache>
                <c:formatCode>[$-F400]h:mm:ss\ AM/PM</c:formatCode>
                <c:ptCount val="1"/>
                <c:pt idx="0">
                  <c:v>3.0983796296296291E-2</c:v>
                </c:pt>
              </c:numCache>
            </c:numRef>
          </c:val>
          <c:extLst>
            <c:ext xmlns:c16="http://schemas.microsoft.com/office/drawing/2014/chart" uri="{C3380CC4-5D6E-409C-BE32-E72D297353CC}">
              <c16:uniqueId val="{0000001D-BE37-43D2-B8CF-E7A0E052B10C}"/>
            </c:ext>
          </c:extLst>
        </c:ser>
        <c:ser>
          <c:idx val="30"/>
          <c:order val="30"/>
          <c:tx>
            <c:strRef>
              <c:f>Sheet1!$AF$1</c:f>
              <c:strCache>
                <c:ptCount val="1"/>
                <c:pt idx="0">
                  <c:v>Frazer Town</c:v>
                </c:pt>
              </c:strCache>
            </c:strRef>
          </c:tx>
          <c:spPr>
            <a:solidFill>
              <a:schemeClr val="accent1">
                <a:lumMod val="50000"/>
              </a:schemeClr>
            </a:solidFill>
            <a:ln>
              <a:noFill/>
            </a:ln>
            <a:effectLst/>
          </c:spPr>
          <c:invertIfNegative val="0"/>
          <c:cat>
            <c:strRef>
              <c:f>Sheet1!$A$11</c:f>
              <c:strCache>
                <c:ptCount val="1"/>
                <c:pt idx="0">
                  <c:v>Grand Total</c:v>
                </c:pt>
              </c:strCache>
            </c:strRef>
          </c:cat>
          <c:val>
            <c:numRef>
              <c:f>Sheet1!$AF$11</c:f>
              <c:numCache>
                <c:formatCode>[$-F400]h:mm:ss\ AM/PM</c:formatCode>
                <c:ptCount val="1"/>
                <c:pt idx="0">
                  <c:v>3.1122685185185187E-2</c:v>
                </c:pt>
              </c:numCache>
            </c:numRef>
          </c:val>
          <c:extLst>
            <c:ext xmlns:c16="http://schemas.microsoft.com/office/drawing/2014/chart" uri="{C3380CC4-5D6E-409C-BE32-E72D297353CC}">
              <c16:uniqueId val="{0000001E-BE37-43D2-B8CF-E7A0E052B10C}"/>
            </c:ext>
          </c:extLst>
        </c:ser>
        <c:ser>
          <c:idx val="31"/>
          <c:order val="31"/>
          <c:tx>
            <c:strRef>
              <c:f>Sheet1!$AG$1</c:f>
              <c:strCache>
                <c:ptCount val="1"/>
                <c:pt idx="0">
                  <c:v>Bellandur, Sakara</c:v>
                </c:pt>
              </c:strCache>
            </c:strRef>
          </c:tx>
          <c:spPr>
            <a:solidFill>
              <a:schemeClr val="accent2">
                <a:lumMod val="50000"/>
              </a:schemeClr>
            </a:solidFill>
            <a:ln>
              <a:noFill/>
            </a:ln>
            <a:effectLst/>
          </c:spPr>
          <c:invertIfNegative val="0"/>
          <c:cat>
            <c:strRef>
              <c:f>Sheet1!$A$11</c:f>
              <c:strCache>
                <c:ptCount val="1"/>
                <c:pt idx="0">
                  <c:v>Grand Total</c:v>
                </c:pt>
              </c:strCache>
            </c:strRef>
          </c:cat>
          <c:val>
            <c:numRef>
              <c:f>Sheet1!$AG$11</c:f>
              <c:numCache>
                <c:formatCode>[$-F400]h:mm:ss\ AM/PM</c:formatCode>
                <c:ptCount val="1"/>
                <c:pt idx="0">
                  <c:v>3.1230008417508417E-2</c:v>
                </c:pt>
              </c:numCache>
            </c:numRef>
          </c:val>
          <c:extLst>
            <c:ext xmlns:c16="http://schemas.microsoft.com/office/drawing/2014/chart" uri="{C3380CC4-5D6E-409C-BE32-E72D297353CC}">
              <c16:uniqueId val="{0000001F-BE37-43D2-B8CF-E7A0E052B10C}"/>
            </c:ext>
          </c:extLst>
        </c:ser>
        <c:ser>
          <c:idx val="32"/>
          <c:order val="32"/>
          <c:tx>
            <c:strRef>
              <c:f>Sheet1!$AH$1</c:f>
              <c:strCache>
                <c:ptCount val="1"/>
                <c:pt idx="0">
                  <c:v>JP Nagar Phase 1-3</c:v>
                </c:pt>
              </c:strCache>
            </c:strRef>
          </c:tx>
          <c:spPr>
            <a:solidFill>
              <a:schemeClr val="accent3">
                <a:lumMod val="50000"/>
              </a:schemeClr>
            </a:solidFill>
            <a:ln>
              <a:noFill/>
            </a:ln>
            <a:effectLst/>
          </c:spPr>
          <c:invertIfNegative val="0"/>
          <c:cat>
            <c:strRef>
              <c:f>Sheet1!$A$11</c:f>
              <c:strCache>
                <c:ptCount val="1"/>
                <c:pt idx="0">
                  <c:v>Grand Total</c:v>
                </c:pt>
              </c:strCache>
            </c:strRef>
          </c:cat>
          <c:val>
            <c:numRef>
              <c:f>Sheet1!$AH$11</c:f>
              <c:numCache>
                <c:formatCode>[$-F400]h:mm:ss\ AM/PM</c:formatCode>
                <c:ptCount val="1"/>
                <c:pt idx="0">
                  <c:v>3.1916666666666663E-2</c:v>
                </c:pt>
              </c:numCache>
            </c:numRef>
          </c:val>
          <c:extLst>
            <c:ext xmlns:c16="http://schemas.microsoft.com/office/drawing/2014/chart" uri="{C3380CC4-5D6E-409C-BE32-E72D297353CC}">
              <c16:uniqueId val="{00000020-BE37-43D2-B8CF-E7A0E052B10C}"/>
            </c:ext>
          </c:extLst>
        </c:ser>
        <c:ser>
          <c:idx val="33"/>
          <c:order val="33"/>
          <c:tx>
            <c:strRef>
              <c:f>Sheet1!$AI$1</c:f>
              <c:strCache>
                <c:ptCount val="1"/>
                <c:pt idx="0">
                  <c:v>Binnipet</c:v>
                </c:pt>
              </c:strCache>
            </c:strRef>
          </c:tx>
          <c:spPr>
            <a:solidFill>
              <a:schemeClr val="accent4">
                <a:lumMod val="50000"/>
              </a:schemeClr>
            </a:solidFill>
            <a:ln>
              <a:noFill/>
            </a:ln>
            <a:effectLst/>
          </c:spPr>
          <c:invertIfNegative val="0"/>
          <c:cat>
            <c:strRef>
              <c:f>Sheet1!$A$11</c:f>
              <c:strCache>
                <c:ptCount val="1"/>
                <c:pt idx="0">
                  <c:v>Grand Total</c:v>
                </c:pt>
              </c:strCache>
            </c:strRef>
          </c:cat>
          <c:val>
            <c:numRef>
              <c:f>Sheet1!$AI$11</c:f>
              <c:numCache>
                <c:formatCode>[$-F400]h:mm:ss\ AM/PM</c:formatCode>
                <c:ptCount val="1"/>
                <c:pt idx="0">
                  <c:v>3.2280092592592589E-2</c:v>
                </c:pt>
              </c:numCache>
            </c:numRef>
          </c:val>
          <c:extLst>
            <c:ext xmlns:c16="http://schemas.microsoft.com/office/drawing/2014/chart" uri="{C3380CC4-5D6E-409C-BE32-E72D297353CC}">
              <c16:uniqueId val="{00000021-BE37-43D2-B8CF-E7A0E052B10C}"/>
            </c:ext>
          </c:extLst>
        </c:ser>
        <c:ser>
          <c:idx val="34"/>
          <c:order val="34"/>
          <c:tx>
            <c:strRef>
              <c:f>Sheet1!$AJ$1</c:f>
              <c:strCache>
                <c:ptCount val="1"/>
                <c:pt idx="0">
                  <c:v>JP Nagar Phase 6-7</c:v>
                </c:pt>
              </c:strCache>
            </c:strRef>
          </c:tx>
          <c:spPr>
            <a:solidFill>
              <a:schemeClr val="accent5">
                <a:lumMod val="50000"/>
              </a:schemeClr>
            </a:solidFill>
            <a:ln>
              <a:noFill/>
            </a:ln>
            <a:effectLst/>
          </c:spPr>
          <c:invertIfNegative val="0"/>
          <c:cat>
            <c:strRef>
              <c:f>Sheet1!$A$11</c:f>
              <c:strCache>
                <c:ptCount val="1"/>
                <c:pt idx="0">
                  <c:v>Grand Total</c:v>
                </c:pt>
              </c:strCache>
            </c:strRef>
          </c:cat>
          <c:val>
            <c:numRef>
              <c:f>Sheet1!$AJ$11</c:f>
              <c:numCache>
                <c:formatCode>[$-F400]h:mm:ss\ AM/PM</c:formatCode>
                <c:ptCount val="1"/>
                <c:pt idx="0">
                  <c:v>3.3315972222222219E-2</c:v>
                </c:pt>
              </c:numCache>
            </c:numRef>
          </c:val>
          <c:extLst>
            <c:ext xmlns:c16="http://schemas.microsoft.com/office/drawing/2014/chart" uri="{C3380CC4-5D6E-409C-BE32-E72D297353CC}">
              <c16:uniqueId val="{00000022-BE37-43D2-B8CF-E7A0E052B10C}"/>
            </c:ext>
          </c:extLst>
        </c:ser>
        <c:ser>
          <c:idx val="35"/>
          <c:order val="35"/>
          <c:tx>
            <c:strRef>
              <c:f>Sheet1!$AK$1</c:f>
              <c:strCache>
                <c:ptCount val="1"/>
                <c:pt idx="0">
                  <c:v>JP Nagar Phase 4-5</c:v>
                </c:pt>
              </c:strCache>
            </c:strRef>
          </c:tx>
          <c:spPr>
            <a:solidFill>
              <a:schemeClr val="accent6">
                <a:lumMod val="50000"/>
              </a:schemeClr>
            </a:solidFill>
            <a:ln>
              <a:noFill/>
            </a:ln>
            <a:effectLst/>
          </c:spPr>
          <c:invertIfNegative val="0"/>
          <c:cat>
            <c:strRef>
              <c:f>Sheet1!$A$11</c:f>
              <c:strCache>
                <c:ptCount val="1"/>
                <c:pt idx="0">
                  <c:v>Grand Total</c:v>
                </c:pt>
              </c:strCache>
            </c:strRef>
          </c:cat>
          <c:val>
            <c:numRef>
              <c:f>Sheet1!$AK$11</c:f>
              <c:numCache>
                <c:formatCode>[$-F400]h:mm:ss\ AM/PM</c:formatCode>
                <c:ptCount val="1"/>
                <c:pt idx="0">
                  <c:v>3.5712632275132272E-2</c:v>
                </c:pt>
              </c:numCache>
            </c:numRef>
          </c:val>
          <c:extLst>
            <c:ext xmlns:c16="http://schemas.microsoft.com/office/drawing/2014/chart" uri="{C3380CC4-5D6E-409C-BE32-E72D297353CC}">
              <c16:uniqueId val="{00000023-BE37-43D2-B8CF-E7A0E052B10C}"/>
            </c:ext>
          </c:extLst>
        </c:ser>
        <c:ser>
          <c:idx val="36"/>
          <c:order val="36"/>
          <c:tx>
            <c:strRef>
              <c:f>Sheet1!$AL$1</c:f>
              <c:strCache>
                <c:ptCount val="1"/>
                <c:pt idx="0">
                  <c:v>Bannerghatta</c:v>
                </c:pt>
              </c:strCache>
            </c:strRef>
          </c:tx>
          <c:spPr>
            <a:solidFill>
              <a:schemeClr val="accent1">
                <a:lumMod val="70000"/>
                <a:lumOff val="30000"/>
              </a:schemeClr>
            </a:solidFill>
            <a:ln>
              <a:noFill/>
            </a:ln>
            <a:effectLst/>
          </c:spPr>
          <c:invertIfNegative val="0"/>
          <c:cat>
            <c:strRef>
              <c:f>Sheet1!$A$11</c:f>
              <c:strCache>
                <c:ptCount val="1"/>
                <c:pt idx="0">
                  <c:v>Grand Total</c:v>
                </c:pt>
              </c:strCache>
            </c:strRef>
          </c:cat>
          <c:val>
            <c:numRef>
              <c:f>Sheet1!$AL$11</c:f>
              <c:numCache>
                <c:formatCode>[$-F400]h:mm:ss\ AM/PM</c:formatCode>
                <c:ptCount val="1"/>
                <c:pt idx="0">
                  <c:v>3.6618055555555556E-2</c:v>
                </c:pt>
              </c:numCache>
            </c:numRef>
          </c:val>
          <c:extLst>
            <c:ext xmlns:c16="http://schemas.microsoft.com/office/drawing/2014/chart" uri="{C3380CC4-5D6E-409C-BE32-E72D297353CC}">
              <c16:uniqueId val="{00000024-BE37-43D2-B8CF-E7A0E052B10C}"/>
            </c:ext>
          </c:extLst>
        </c:ser>
        <c:ser>
          <c:idx val="37"/>
          <c:order val="37"/>
          <c:tx>
            <c:strRef>
              <c:f>Sheet1!$AM$1</c:f>
              <c:strCache>
                <c:ptCount val="1"/>
                <c:pt idx="0">
                  <c:v>Akshaya Nagar</c:v>
                </c:pt>
              </c:strCache>
            </c:strRef>
          </c:tx>
          <c:spPr>
            <a:solidFill>
              <a:schemeClr val="accent2">
                <a:lumMod val="70000"/>
                <a:lumOff val="30000"/>
              </a:schemeClr>
            </a:solidFill>
            <a:ln>
              <a:noFill/>
            </a:ln>
            <a:effectLst/>
          </c:spPr>
          <c:invertIfNegative val="0"/>
          <c:cat>
            <c:strRef>
              <c:f>Sheet1!$A$11</c:f>
              <c:strCache>
                <c:ptCount val="1"/>
                <c:pt idx="0">
                  <c:v>Grand Total</c:v>
                </c:pt>
              </c:strCache>
            </c:strRef>
          </c:cat>
          <c:val>
            <c:numRef>
              <c:f>Sheet1!$AM$11</c:f>
              <c:numCache>
                <c:formatCode>[$-F400]h:mm:ss\ AM/PM</c:formatCode>
                <c:ptCount val="1"/>
                <c:pt idx="0">
                  <c:v>3.7680224867724862E-2</c:v>
                </c:pt>
              </c:numCache>
            </c:numRef>
          </c:val>
          <c:extLst>
            <c:ext xmlns:c16="http://schemas.microsoft.com/office/drawing/2014/chart" uri="{C3380CC4-5D6E-409C-BE32-E72D297353CC}">
              <c16:uniqueId val="{00000025-BE37-43D2-B8CF-E7A0E052B10C}"/>
            </c:ext>
          </c:extLst>
        </c:ser>
        <c:ser>
          <c:idx val="38"/>
          <c:order val="38"/>
          <c:tx>
            <c:strRef>
              <c:f>Sheet1!$AN$1</c:f>
              <c:strCache>
                <c:ptCount val="1"/>
                <c:pt idx="0">
                  <c:v>Jayanagar</c:v>
                </c:pt>
              </c:strCache>
            </c:strRef>
          </c:tx>
          <c:spPr>
            <a:solidFill>
              <a:schemeClr val="accent3">
                <a:lumMod val="70000"/>
                <a:lumOff val="30000"/>
              </a:schemeClr>
            </a:solidFill>
            <a:ln>
              <a:noFill/>
            </a:ln>
            <a:effectLst/>
          </c:spPr>
          <c:invertIfNegative val="0"/>
          <c:cat>
            <c:strRef>
              <c:f>Sheet1!$A$11</c:f>
              <c:strCache>
                <c:ptCount val="1"/>
                <c:pt idx="0">
                  <c:v>Grand Total</c:v>
                </c:pt>
              </c:strCache>
            </c:strRef>
          </c:cat>
          <c:val>
            <c:numRef>
              <c:f>Sheet1!$AN$11</c:f>
              <c:numCache>
                <c:formatCode>[$-F400]h:mm:ss\ AM/PM</c:formatCode>
                <c:ptCount val="1"/>
                <c:pt idx="0">
                  <c:v>3.7750771604938275E-2</c:v>
                </c:pt>
              </c:numCache>
            </c:numRef>
          </c:val>
          <c:extLst>
            <c:ext xmlns:c16="http://schemas.microsoft.com/office/drawing/2014/chart" uri="{C3380CC4-5D6E-409C-BE32-E72D297353CC}">
              <c16:uniqueId val="{00000026-BE37-43D2-B8CF-E7A0E052B10C}"/>
            </c:ext>
          </c:extLst>
        </c:ser>
        <c:ser>
          <c:idx val="39"/>
          <c:order val="39"/>
          <c:tx>
            <c:strRef>
              <c:f>Sheet1!$AO$1</c:f>
              <c:strCache>
                <c:ptCount val="1"/>
                <c:pt idx="0">
                  <c:v>Indiranagar</c:v>
                </c:pt>
              </c:strCache>
            </c:strRef>
          </c:tx>
          <c:spPr>
            <a:solidFill>
              <a:schemeClr val="accent4">
                <a:lumMod val="70000"/>
                <a:lumOff val="30000"/>
              </a:schemeClr>
            </a:solidFill>
            <a:ln>
              <a:noFill/>
            </a:ln>
            <a:effectLst/>
          </c:spPr>
          <c:invertIfNegative val="0"/>
          <c:cat>
            <c:strRef>
              <c:f>Sheet1!$A$11</c:f>
              <c:strCache>
                <c:ptCount val="1"/>
                <c:pt idx="0">
                  <c:v>Grand Total</c:v>
                </c:pt>
              </c:strCache>
            </c:strRef>
          </c:cat>
          <c:val>
            <c:numRef>
              <c:f>Sheet1!$AO$11</c:f>
              <c:numCache>
                <c:formatCode>[$-F400]h:mm:ss\ AM/PM</c:formatCode>
                <c:ptCount val="1"/>
                <c:pt idx="0">
                  <c:v>3.9330357142857146E-2</c:v>
                </c:pt>
              </c:numCache>
            </c:numRef>
          </c:val>
          <c:extLst>
            <c:ext xmlns:c16="http://schemas.microsoft.com/office/drawing/2014/chart" uri="{C3380CC4-5D6E-409C-BE32-E72D297353CC}">
              <c16:uniqueId val="{00000027-BE37-43D2-B8CF-E7A0E052B10C}"/>
            </c:ext>
          </c:extLst>
        </c:ser>
        <c:ser>
          <c:idx val="40"/>
          <c:order val="40"/>
          <c:tx>
            <c:strRef>
              <c:f>Sheet1!$AP$1</c:f>
              <c:strCache>
                <c:ptCount val="1"/>
                <c:pt idx="0">
                  <c:v>Kumaraswamy Layout</c:v>
                </c:pt>
              </c:strCache>
            </c:strRef>
          </c:tx>
          <c:spPr>
            <a:solidFill>
              <a:schemeClr val="accent5">
                <a:lumMod val="70000"/>
                <a:lumOff val="30000"/>
              </a:schemeClr>
            </a:solidFill>
            <a:ln>
              <a:noFill/>
            </a:ln>
            <a:effectLst/>
          </c:spPr>
          <c:invertIfNegative val="0"/>
          <c:cat>
            <c:strRef>
              <c:f>Sheet1!$A$11</c:f>
              <c:strCache>
                <c:ptCount val="1"/>
                <c:pt idx="0">
                  <c:v>Grand Total</c:v>
                </c:pt>
              </c:strCache>
            </c:strRef>
          </c:cat>
          <c:val>
            <c:numRef>
              <c:f>Sheet1!$AP$11</c:f>
              <c:numCache>
                <c:formatCode>[$-F400]h:mm:ss\ AM/PM</c:formatCode>
                <c:ptCount val="1"/>
                <c:pt idx="0">
                  <c:v>3.9589120370370372E-2</c:v>
                </c:pt>
              </c:numCache>
            </c:numRef>
          </c:val>
          <c:extLst>
            <c:ext xmlns:c16="http://schemas.microsoft.com/office/drawing/2014/chart" uri="{C3380CC4-5D6E-409C-BE32-E72D297353CC}">
              <c16:uniqueId val="{00000028-BE37-43D2-B8CF-E7A0E052B10C}"/>
            </c:ext>
          </c:extLst>
        </c:ser>
        <c:ser>
          <c:idx val="41"/>
          <c:order val="41"/>
          <c:tx>
            <c:strRef>
              <c:f>Sheet1!$AQ$1</c:f>
              <c:strCache>
                <c:ptCount val="1"/>
                <c:pt idx="0">
                  <c:v>Basavanagudi</c:v>
                </c:pt>
              </c:strCache>
            </c:strRef>
          </c:tx>
          <c:spPr>
            <a:solidFill>
              <a:schemeClr val="accent6">
                <a:lumMod val="70000"/>
                <a:lumOff val="30000"/>
              </a:schemeClr>
            </a:solidFill>
            <a:ln>
              <a:noFill/>
            </a:ln>
            <a:effectLst/>
          </c:spPr>
          <c:invertIfNegative val="0"/>
          <c:cat>
            <c:strRef>
              <c:f>Sheet1!$A$11</c:f>
              <c:strCache>
                <c:ptCount val="1"/>
                <c:pt idx="0">
                  <c:v>Grand Total</c:v>
                </c:pt>
              </c:strCache>
            </c:strRef>
          </c:cat>
          <c:val>
            <c:numRef>
              <c:f>Sheet1!$AQ$11</c:f>
              <c:numCache>
                <c:formatCode>[$-F400]h:mm:ss\ AM/PM</c:formatCode>
                <c:ptCount val="1"/>
                <c:pt idx="0">
                  <c:v>4.0146604938271609E-2</c:v>
                </c:pt>
              </c:numCache>
            </c:numRef>
          </c:val>
          <c:extLst>
            <c:ext xmlns:c16="http://schemas.microsoft.com/office/drawing/2014/chart" uri="{C3380CC4-5D6E-409C-BE32-E72D297353CC}">
              <c16:uniqueId val="{00000029-BE37-43D2-B8CF-E7A0E052B10C}"/>
            </c:ext>
          </c:extLst>
        </c:ser>
        <c:ser>
          <c:idx val="42"/>
          <c:order val="42"/>
          <c:tx>
            <c:strRef>
              <c:f>Sheet1!$AR$1</c:f>
              <c:strCache>
                <c:ptCount val="1"/>
                <c:pt idx="0">
                  <c:v>Domlur, EGL</c:v>
                </c:pt>
              </c:strCache>
            </c:strRef>
          </c:tx>
          <c:spPr>
            <a:solidFill>
              <a:schemeClr val="accent1">
                <a:lumMod val="70000"/>
              </a:schemeClr>
            </a:solidFill>
            <a:ln>
              <a:noFill/>
            </a:ln>
            <a:effectLst/>
          </c:spPr>
          <c:invertIfNegative val="0"/>
          <c:cat>
            <c:strRef>
              <c:f>Sheet1!$A$11</c:f>
              <c:strCache>
                <c:ptCount val="1"/>
                <c:pt idx="0">
                  <c:v>Grand Total</c:v>
                </c:pt>
              </c:strCache>
            </c:strRef>
          </c:cat>
          <c:val>
            <c:numRef>
              <c:f>Sheet1!$AR$11</c:f>
              <c:numCache>
                <c:formatCode>[$-F400]h:mm:ss\ AM/PM</c:formatCode>
                <c:ptCount val="1"/>
                <c:pt idx="0">
                  <c:v>4.1005015432098765E-2</c:v>
                </c:pt>
              </c:numCache>
            </c:numRef>
          </c:val>
          <c:extLst>
            <c:ext xmlns:c16="http://schemas.microsoft.com/office/drawing/2014/chart" uri="{C3380CC4-5D6E-409C-BE32-E72D297353CC}">
              <c16:uniqueId val="{0000002A-BE37-43D2-B8CF-E7A0E052B10C}"/>
            </c:ext>
          </c:extLst>
        </c:ser>
        <c:ser>
          <c:idx val="43"/>
          <c:order val="43"/>
          <c:tx>
            <c:strRef>
              <c:f>Sheet1!$AS$1</c:f>
              <c:strCache>
                <c:ptCount val="1"/>
                <c:pt idx="0">
                  <c:v>JP Nagar Phase 8-9</c:v>
                </c:pt>
              </c:strCache>
            </c:strRef>
          </c:tx>
          <c:spPr>
            <a:solidFill>
              <a:schemeClr val="accent2">
                <a:lumMod val="70000"/>
              </a:schemeClr>
            </a:solidFill>
            <a:ln>
              <a:noFill/>
            </a:ln>
            <a:effectLst/>
          </c:spPr>
          <c:invertIfNegative val="0"/>
          <c:cat>
            <c:strRef>
              <c:f>Sheet1!$A$11</c:f>
              <c:strCache>
                <c:ptCount val="1"/>
                <c:pt idx="0">
                  <c:v>Grand Total</c:v>
                </c:pt>
              </c:strCache>
            </c:strRef>
          </c:cat>
          <c:val>
            <c:numRef>
              <c:f>Sheet1!$AS$11</c:f>
              <c:numCache>
                <c:formatCode>[$-F400]h:mm:ss\ AM/PM</c:formatCode>
                <c:ptCount val="1"/>
                <c:pt idx="0">
                  <c:v>4.1296296296296296E-2</c:v>
                </c:pt>
              </c:numCache>
            </c:numRef>
          </c:val>
          <c:extLst>
            <c:ext xmlns:c16="http://schemas.microsoft.com/office/drawing/2014/chart" uri="{C3380CC4-5D6E-409C-BE32-E72D297353CC}">
              <c16:uniqueId val="{0000002B-BE37-43D2-B8CF-E7A0E052B10C}"/>
            </c:ext>
          </c:extLst>
        </c:ser>
        <c:ser>
          <c:idx val="44"/>
          <c:order val="44"/>
          <c:tx>
            <c:strRef>
              <c:f>Sheet1!$AT$1</c:f>
              <c:strCache>
                <c:ptCount val="1"/>
                <c:pt idx="0">
                  <c:v>Richmond Town</c:v>
                </c:pt>
              </c:strCache>
            </c:strRef>
          </c:tx>
          <c:spPr>
            <a:solidFill>
              <a:schemeClr val="accent3">
                <a:lumMod val="70000"/>
              </a:schemeClr>
            </a:solidFill>
            <a:ln>
              <a:noFill/>
            </a:ln>
            <a:effectLst/>
          </c:spPr>
          <c:invertIfNegative val="0"/>
          <c:cat>
            <c:strRef>
              <c:f>Sheet1!$A$11</c:f>
              <c:strCache>
                <c:ptCount val="1"/>
                <c:pt idx="0">
                  <c:v>Grand Total</c:v>
                </c:pt>
              </c:strCache>
            </c:strRef>
          </c:cat>
          <c:val>
            <c:numRef>
              <c:f>Sheet1!$AT$11</c:f>
              <c:numCache>
                <c:formatCode>[$-F400]h:mm:ss\ AM/PM</c:formatCode>
                <c:ptCount val="1"/>
                <c:pt idx="0">
                  <c:v>4.4027777777777777E-2</c:v>
                </c:pt>
              </c:numCache>
            </c:numRef>
          </c:val>
          <c:extLst>
            <c:ext xmlns:c16="http://schemas.microsoft.com/office/drawing/2014/chart" uri="{C3380CC4-5D6E-409C-BE32-E72D297353CC}">
              <c16:uniqueId val="{0000002C-BE37-43D2-B8CF-E7A0E052B10C}"/>
            </c:ext>
          </c:extLst>
        </c:ser>
        <c:ser>
          <c:idx val="45"/>
          <c:order val="45"/>
          <c:tx>
            <c:strRef>
              <c:f>Sheet1!$AU$1</c:f>
              <c:strCache>
                <c:ptCount val="1"/>
                <c:pt idx="0">
                  <c:v>CV Raman Nagar</c:v>
                </c:pt>
              </c:strCache>
            </c:strRef>
          </c:tx>
          <c:spPr>
            <a:solidFill>
              <a:schemeClr val="accent4">
                <a:lumMod val="70000"/>
              </a:schemeClr>
            </a:solidFill>
            <a:ln>
              <a:noFill/>
            </a:ln>
            <a:effectLst/>
          </c:spPr>
          <c:invertIfNegative val="0"/>
          <c:cat>
            <c:strRef>
              <c:f>Sheet1!$A$11</c:f>
              <c:strCache>
                <c:ptCount val="1"/>
                <c:pt idx="0">
                  <c:v>Grand Total</c:v>
                </c:pt>
              </c:strCache>
            </c:strRef>
          </c:cat>
          <c:val>
            <c:numRef>
              <c:f>Sheet1!$AU$11</c:f>
              <c:numCache>
                <c:formatCode>[$-F400]h:mm:ss\ AM/PM</c:formatCode>
                <c:ptCount val="1"/>
                <c:pt idx="0">
                  <c:v>4.4409722222222225E-2</c:v>
                </c:pt>
              </c:numCache>
            </c:numRef>
          </c:val>
          <c:extLst>
            <c:ext xmlns:c16="http://schemas.microsoft.com/office/drawing/2014/chart" uri="{C3380CC4-5D6E-409C-BE32-E72D297353CC}">
              <c16:uniqueId val="{0000002D-BE37-43D2-B8CF-E7A0E052B10C}"/>
            </c:ext>
          </c:extLst>
        </c:ser>
        <c:ser>
          <c:idx val="46"/>
          <c:order val="46"/>
          <c:tx>
            <c:strRef>
              <c:f>Sheet1!$AV$1</c:f>
              <c:strCache>
                <c:ptCount val="1"/>
                <c:pt idx="0">
                  <c:v>Pattandur</c:v>
                </c:pt>
              </c:strCache>
            </c:strRef>
          </c:tx>
          <c:spPr>
            <a:solidFill>
              <a:schemeClr val="accent5">
                <a:lumMod val="70000"/>
              </a:schemeClr>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Sheet1!$A$11</c:f>
              <c:strCache>
                <c:ptCount val="1"/>
                <c:pt idx="0">
                  <c:v>Grand Total</c:v>
                </c:pt>
              </c:strCache>
            </c:strRef>
          </c:cat>
          <c:val>
            <c:numRef>
              <c:f>Sheet1!$AV$11</c:f>
              <c:numCache>
                <c:formatCode>[$-F400]h:mm:ss\ AM/PM</c:formatCode>
                <c:ptCount val="1"/>
                <c:pt idx="0">
                  <c:v>4.943287037037037E-2</c:v>
                </c:pt>
              </c:numCache>
            </c:numRef>
          </c:val>
          <c:extLst>
            <c:ext xmlns:c16="http://schemas.microsoft.com/office/drawing/2014/chart" uri="{C3380CC4-5D6E-409C-BE32-E72D297353CC}">
              <c16:uniqueId val="{0000002E-BE37-43D2-B8CF-E7A0E052B10C}"/>
            </c:ext>
          </c:extLst>
        </c:ser>
        <c:ser>
          <c:idx val="47"/>
          <c:order val="47"/>
          <c:tx>
            <c:strRef>
              <c:f>Sheet1!$AW$1</c:f>
              <c:strCache>
                <c:ptCount val="1"/>
                <c:pt idx="0">
                  <c:v>Vimanapura</c:v>
                </c:pt>
              </c:strCache>
            </c:strRef>
          </c:tx>
          <c:spPr>
            <a:solidFill>
              <a:schemeClr val="accent6">
                <a:lumMod val="70000"/>
              </a:schemeClr>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Sheet1!$A$11</c:f>
              <c:strCache>
                <c:ptCount val="1"/>
                <c:pt idx="0">
                  <c:v>Grand Total</c:v>
                </c:pt>
              </c:strCache>
            </c:strRef>
          </c:cat>
          <c:val>
            <c:numRef>
              <c:f>Sheet1!$AW$11</c:f>
              <c:numCache>
                <c:formatCode>[$-F400]h:mm:ss\ AM/PM</c:formatCode>
                <c:ptCount val="1"/>
                <c:pt idx="0">
                  <c:v>5.2418981481481476E-2</c:v>
                </c:pt>
              </c:numCache>
            </c:numRef>
          </c:val>
          <c:extLst>
            <c:ext xmlns:c16="http://schemas.microsoft.com/office/drawing/2014/chart" uri="{C3380CC4-5D6E-409C-BE32-E72D297353CC}">
              <c16:uniqueId val="{0000002F-BE37-43D2-B8CF-E7A0E052B10C}"/>
            </c:ext>
          </c:extLst>
        </c:ser>
        <c:ser>
          <c:idx val="48"/>
          <c:order val="48"/>
          <c:tx>
            <c:strRef>
              <c:f>Sheet1!$AX$1</c:f>
              <c:strCache>
                <c:ptCount val="1"/>
                <c:pt idx="0">
                  <c:v>Brookefield</c:v>
                </c:pt>
              </c:strCache>
            </c:strRef>
          </c:tx>
          <c:spPr>
            <a:solidFill>
              <a:schemeClr val="accent1">
                <a:lumMod val="50000"/>
                <a:lumOff val="50000"/>
              </a:schemeClr>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Sheet1!$A$11</c:f>
              <c:strCache>
                <c:ptCount val="1"/>
                <c:pt idx="0">
                  <c:v>Grand Total</c:v>
                </c:pt>
              </c:strCache>
            </c:strRef>
          </c:cat>
          <c:val>
            <c:numRef>
              <c:f>Sheet1!$AX$11</c:f>
              <c:numCache>
                <c:formatCode>[$-F400]h:mm:ss\ AM/PM</c:formatCode>
                <c:ptCount val="1"/>
                <c:pt idx="0">
                  <c:v>6.3344907407407405E-2</c:v>
                </c:pt>
              </c:numCache>
            </c:numRef>
          </c:val>
          <c:extLst>
            <c:ext xmlns:c16="http://schemas.microsoft.com/office/drawing/2014/chart" uri="{C3380CC4-5D6E-409C-BE32-E72D297353CC}">
              <c16:uniqueId val="{00000030-BE37-43D2-B8CF-E7A0E052B10C}"/>
            </c:ext>
          </c:extLst>
        </c:ser>
        <c:ser>
          <c:idx val="49"/>
          <c:order val="49"/>
          <c:tx>
            <c:strRef>
              <c:f>Sheet1!$AY$1</c:f>
              <c:strCache>
                <c:ptCount val="1"/>
                <c:pt idx="0">
                  <c:v>Mahadevapura</c:v>
                </c:pt>
              </c:strCache>
            </c:strRef>
          </c:tx>
          <c:spPr>
            <a:solidFill>
              <a:schemeClr val="accent2">
                <a:lumMod val="50000"/>
                <a:lumOff val="50000"/>
              </a:schemeClr>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Sheet1!$A$11</c:f>
              <c:strCache>
                <c:ptCount val="1"/>
                <c:pt idx="0">
                  <c:v>Grand Total</c:v>
                </c:pt>
              </c:strCache>
            </c:strRef>
          </c:cat>
          <c:val>
            <c:numRef>
              <c:f>Sheet1!$AY$11</c:f>
              <c:numCache>
                <c:formatCode>[$-F400]h:mm:ss\ AM/PM</c:formatCode>
                <c:ptCount val="1"/>
                <c:pt idx="0">
                  <c:v>0.10184027777777778</c:v>
                </c:pt>
              </c:numCache>
            </c:numRef>
          </c:val>
          <c:extLst>
            <c:ext xmlns:c16="http://schemas.microsoft.com/office/drawing/2014/chart" uri="{C3380CC4-5D6E-409C-BE32-E72D297353CC}">
              <c16:uniqueId val="{00000031-BE37-43D2-B8CF-E7A0E052B10C}"/>
            </c:ext>
          </c:extLst>
        </c:ser>
        <c:dLbls>
          <c:showLegendKey val="0"/>
          <c:showVal val="0"/>
          <c:showCatName val="0"/>
          <c:showSerName val="0"/>
          <c:showPercent val="0"/>
          <c:showBubbleSize val="0"/>
        </c:dLbls>
        <c:gapWidth val="219"/>
        <c:overlap val="-27"/>
        <c:axId val="1502076032"/>
        <c:axId val="1484334080"/>
      </c:barChart>
      <c:catAx>
        <c:axId val="1502076032"/>
        <c:scaling>
          <c:orientation val="minMax"/>
        </c:scaling>
        <c:delete val="1"/>
        <c:axPos val="b"/>
        <c:numFmt formatCode="General" sourceLinked="1"/>
        <c:majorTickMark val="none"/>
        <c:minorTickMark val="none"/>
        <c:tickLblPos val="nextTo"/>
        <c:crossAx val="1484334080"/>
        <c:crosses val="autoZero"/>
        <c:auto val="1"/>
        <c:lblAlgn val="ctr"/>
        <c:lblOffset val="100"/>
        <c:noMultiLvlLbl val="0"/>
      </c:catAx>
      <c:valAx>
        <c:axId val="1484334080"/>
        <c:scaling>
          <c:orientation val="minMax"/>
          <c:max val="0.10416650000000002"/>
        </c:scaling>
        <c:delete val="0"/>
        <c:axPos val="l"/>
        <c:majorGridlines>
          <c:spPr>
            <a:ln w="9525" cap="flat" cmpd="sng" algn="ctr">
              <a:solidFill>
                <a:schemeClr val="tx1">
                  <a:lumMod val="15000"/>
                  <a:lumOff val="85000"/>
                </a:schemeClr>
              </a:solidFill>
              <a:round/>
            </a:ln>
            <a:effectLst/>
          </c:spPr>
        </c:majorGridlines>
        <c:numFmt formatCode="[$-F400]h:mm:ss\ AM/PM"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502076032"/>
        <c:crosses val="autoZero"/>
        <c:crossBetween val="between"/>
        <c:majorUnit val="2.0833300000000003E-2"/>
      </c:valAx>
      <c:spPr>
        <a:noFill/>
        <a:ln>
          <a:noFill/>
        </a:ln>
        <a:effectLst/>
      </c:spPr>
    </c:plotArea>
    <c:legend>
      <c:legendPos val="b"/>
      <c:layout>
        <c:manualLayout>
          <c:xMode val="edge"/>
          <c:yMode val="edge"/>
          <c:x val="1.511633927680321E-2"/>
          <c:y val="0.63783384577623592"/>
          <c:w val="0.97357923655140177"/>
          <c:h val="0.3454670170125199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kern="1200" spc="0" baseline="0">
                <a:solidFill>
                  <a:sysClr val="windowText" lastClr="000000"/>
                </a:solidFill>
                <a:effectLst/>
              </a:rPr>
              <a:t>Overall Delivery time at Month level</a:t>
            </a:r>
            <a:endParaRPr lang="en-IN" sz="1400" b="1" i="0" u="none" strike="noStrike" kern="1200" spc="0" baseline="0">
              <a:solidFill>
                <a:sysClr val="windowText" lastClr="000000"/>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Delivery Time</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dLbl>
              <c:idx val="3"/>
              <c:layout>
                <c:manualLayout>
                  <c:x val="-6.1572205536163653E-2"/>
                  <c:y val="-4.234752435606572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E5B-4A28-A85E-E4EEEA9FD320}"/>
                </c:ext>
              </c:extLst>
            </c:dLbl>
            <c:dLbl>
              <c:idx val="5"/>
              <c:layout>
                <c:manualLayout>
                  <c:x val="-1.8190762237194503E-2"/>
                  <c:y val="-4.573735486454023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E5B-4A28-A85E-E4EEEA9FD320}"/>
                </c:ext>
              </c:extLst>
            </c:dLbl>
            <c:spPr>
              <a:solidFill>
                <a:schemeClr val="accent1">
                  <a:alpha val="47000"/>
                </a:schemeClr>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Sheet1!$B$2:$B$10</c:f>
              <c:numCache>
                <c:formatCode>mm:ss</c:formatCode>
                <c:ptCount val="9"/>
                <c:pt idx="0">
                  <c:v>1.5346170033670049E-2</c:v>
                </c:pt>
                <c:pt idx="1">
                  <c:v>1.3463223274665224E-2</c:v>
                </c:pt>
                <c:pt idx="2">
                  <c:v>1.4142502779916199E-2</c:v>
                </c:pt>
                <c:pt idx="3">
                  <c:v>1.9397822051328544E-2</c:v>
                </c:pt>
                <c:pt idx="4">
                  <c:v>3.0947048728590533E-2</c:v>
                </c:pt>
                <c:pt idx="5">
                  <c:v>1.5908024399635966E-2</c:v>
                </c:pt>
                <c:pt idx="6">
                  <c:v>1.3773086770482605E-2</c:v>
                </c:pt>
                <c:pt idx="7">
                  <c:v>1.5767196908679487E-2</c:v>
                </c:pt>
                <c:pt idx="8">
                  <c:v>1.3650036593084862E-2</c:v>
                </c:pt>
              </c:numCache>
            </c:numRef>
          </c:val>
          <c:smooth val="0"/>
          <c:extLst>
            <c:ext xmlns:c16="http://schemas.microsoft.com/office/drawing/2014/chart" uri="{C3380CC4-5D6E-409C-BE32-E72D297353CC}">
              <c16:uniqueId val="{00000002-DE5B-4A28-A85E-E4EEEA9FD320}"/>
            </c:ext>
          </c:extLst>
        </c:ser>
        <c:dLbls>
          <c:dLblPos val="t"/>
          <c:showLegendKey val="0"/>
          <c:showVal val="1"/>
          <c:showCatName val="0"/>
          <c:showSerName val="0"/>
          <c:showPercent val="0"/>
          <c:showBubbleSize val="0"/>
        </c:dLbls>
        <c:marker val="1"/>
        <c:smooth val="0"/>
        <c:axId val="1947336383"/>
        <c:axId val="2101852111"/>
      </c:lineChart>
      <c:catAx>
        <c:axId val="19473363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1852111"/>
        <c:crosses val="autoZero"/>
        <c:auto val="1"/>
        <c:lblAlgn val="ctr"/>
        <c:lblOffset val="100"/>
        <c:noMultiLvlLbl val="0"/>
      </c:catAx>
      <c:valAx>
        <c:axId val="210185211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lumMod val="65000"/>
                        <a:lumOff val="35000"/>
                      </a:sysClr>
                    </a:solidFill>
                    <a:latin typeface="+mn-lt"/>
                    <a:ea typeface="+mn-ea"/>
                    <a:cs typeface="+mn-cs"/>
                  </a:defRPr>
                </a:pPr>
                <a:r>
                  <a:rPr lang="en-IN" sz="1000" b="0" i="0" u="none" strike="noStrike" kern="1200" baseline="0">
                    <a:solidFill>
                      <a:sysClr val="windowText" lastClr="000000"/>
                    </a:solidFill>
                  </a:rPr>
                  <a:t>Overall Delivery Time (in Minutes)</a:t>
                </a:r>
              </a:p>
            </c:rich>
          </c:tx>
          <c:layout>
            <c:manualLayout>
              <c:xMode val="edge"/>
              <c:yMode val="edge"/>
              <c:x val="1.443298969072165E-2"/>
              <c:y val="0.2425792072601094"/>
            </c:manualLayout>
          </c:layout>
          <c:overlay val="0"/>
          <c:spPr>
            <a:noFill/>
            <a:ln>
              <a:noFill/>
            </a:ln>
            <a:effectLst/>
          </c:spPr>
          <c:txPr>
            <a:bodyPr rot="-540000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sysClr val="windowText" lastClr="000000">
                      <a:lumMod val="65000"/>
                      <a:lumOff val="35000"/>
                    </a:sysClr>
                  </a:solidFill>
                  <a:latin typeface="+mn-lt"/>
                  <a:ea typeface="+mn-ea"/>
                  <a:cs typeface="+mn-cs"/>
                </a:defRPr>
              </a:pPr>
              <a:endParaRPr lang="en-US"/>
            </a:p>
          </c:txPr>
        </c:title>
        <c:numFmt formatCode="mm:ss"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47336383"/>
        <c:crosses val="autoZero"/>
        <c:crossBetween val="between"/>
        <c:majorUnit val="3.472217000000001E-3"/>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Weekday</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dLbl>
              <c:idx val="0"/>
              <c:layout>
                <c:manualLayout>
                  <c:x val="-3.8183238228824655E-2"/>
                  <c:y val="-3.724103661799556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49C-40BA-BF34-D11D8311885F}"/>
                </c:ext>
              </c:extLst>
            </c:dLbl>
            <c:dLbl>
              <c:idx val="1"/>
              <c:layout>
                <c:manualLayout>
                  <c:x val="-3.6158946730848927E-2"/>
                  <c:y val="-4.371352852738073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49C-40BA-BF34-D11D8311885F}"/>
                </c:ext>
              </c:extLst>
            </c:dLbl>
            <c:dLbl>
              <c:idx val="4"/>
              <c:layout>
                <c:manualLayout>
                  <c:x val="-4.0207529726800341E-2"/>
                  <c:y val="7.60275717962439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49C-40BA-BF34-D11D8311885F}"/>
                </c:ext>
              </c:extLst>
            </c:dLbl>
            <c:dLbl>
              <c:idx val="5"/>
              <c:layout>
                <c:manualLayout>
                  <c:x val="-1.18674487551405E-2"/>
                  <c:y val="-3.724103661799562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49C-40BA-BF34-D11D8311885F}"/>
                </c:ext>
              </c:extLst>
            </c:dLbl>
            <c:spPr>
              <a:noFill/>
              <a:ln>
                <a:noFill/>
              </a:ln>
              <a:effectLst/>
            </c:spPr>
            <c:txPr>
              <a:bodyPr rot="0" spcFirstLastPara="1" vertOverflow="ellipsis" vert="horz" wrap="square" anchor="ctr" anchorCtr="1"/>
              <a:lstStyle/>
              <a:p>
                <a:pPr>
                  <a:defRPr sz="10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Sheet1!$B$2:$B$10</c:f>
              <c:numCache>
                <c:formatCode>mm:ss</c:formatCode>
                <c:ptCount val="9"/>
                <c:pt idx="0">
                  <c:v>1.5711321509706739E-2</c:v>
                </c:pt>
                <c:pt idx="1">
                  <c:v>1.3497710220619944E-2</c:v>
                </c:pt>
                <c:pt idx="2">
                  <c:v>1.4090022658087731E-2</c:v>
                </c:pt>
                <c:pt idx="3">
                  <c:v>1.9000381248308447E-2</c:v>
                </c:pt>
                <c:pt idx="4">
                  <c:v>2.9523296845332055E-2</c:v>
                </c:pt>
                <c:pt idx="5">
                  <c:v>1.5914002299279178E-2</c:v>
                </c:pt>
                <c:pt idx="6">
                  <c:v>1.3555467010726586E-2</c:v>
                </c:pt>
                <c:pt idx="7">
                  <c:v>1.5695389266817839E-2</c:v>
                </c:pt>
                <c:pt idx="8">
                  <c:v>1.3628236533403126E-2</c:v>
                </c:pt>
              </c:numCache>
            </c:numRef>
          </c:val>
          <c:smooth val="0"/>
          <c:extLst>
            <c:ext xmlns:c16="http://schemas.microsoft.com/office/drawing/2014/chart" uri="{C3380CC4-5D6E-409C-BE32-E72D297353CC}">
              <c16:uniqueId val="{00000004-749C-40BA-BF34-D11D8311885F}"/>
            </c:ext>
          </c:extLst>
        </c:ser>
        <c:ser>
          <c:idx val="1"/>
          <c:order val="1"/>
          <c:tx>
            <c:strRef>
              <c:f>Sheet1!$C$1</c:f>
              <c:strCache>
                <c:ptCount val="1"/>
                <c:pt idx="0">
                  <c:v>Weekend</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dLbls>
            <c:dLbl>
              <c:idx val="0"/>
              <c:layout>
                <c:manualLayout>
                  <c:x val="-4.0207529726800341E-2"/>
                  <c:y val="4.047728257268800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749C-40BA-BF34-D11D8311885F}"/>
                </c:ext>
              </c:extLst>
            </c:dLbl>
            <c:dLbl>
              <c:idx val="1"/>
              <c:layout>
                <c:manualLayout>
                  <c:x val="-4.2231821224776055E-2"/>
                  <c:y val="3.400479066330289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749C-40BA-BF34-D11D8311885F}"/>
                </c:ext>
              </c:extLst>
            </c:dLbl>
            <c:dLbl>
              <c:idx val="3"/>
              <c:layout>
                <c:manualLayout>
                  <c:x val="-6.8547610698460257E-2"/>
                  <c:y val="-4.36651122493183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749C-40BA-BF34-D11D8311885F}"/>
                </c:ext>
              </c:extLst>
            </c:dLbl>
            <c:dLbl>
              <c:idx val="5"/>
              <c:layout>
                <c:manualLayout>
                  <c:x val="-5.4377570212630302E-2"/>
                  <c:y val="3.724103661799556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749C-40BA-BF34-D11D8311885F}"/>
                </c:ext>
              </c:extLst>
            </c:dLbl>
            <c:spPr>
              <a:noFill/>
              <a:ln>
                <a:noFill/>
              </a:ln>
              <a:effectLst/>
            </c:spPr>
            <c:txPr>
              <a:bodyPr rot="0" spcFirstLastPara="1" vertOverflow="ellipsis" vert="horz" wrap="square" anchor="ctr" anchorCtr="1"/>
              <a:lstStyle/>
              <a:p>
                <a:pPr>
                  <a:defRPr sz="10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Sheet1!$C$2:$C$10</c:f>
              <c:numCache>
                <c:formatCode>mm:ss</c:formatCode>
                <c:ptCount val="9"/>
                <c:pt idx="0">
                  <c:v>1.458913152073075E-2</c:v>
                </c:pt>
                <c:pt idx="1">
                  <c:v>1.337151241396263E-2</c:v>
                </c:pt>
                <c:pt idx="2">
                  <c:v>1.4293277512754258E-2</c:v>
                </c:pt>
                <c:pt idx="3">
                  <c:v>2.0453116362631297E-2</c:v>
                </c:pt>
                <c:pt idx="4">
                  <c:v>3.3678155717921779E-2</c:v>
                </c:pt>
                <c:pt idx="5">
                  <c:v>1.5895552422317303E-2</c:v>
                </c:pt>
                <c:pt idx="6">
                  <c:v>1.4264746227709216E-2</c:v>
                </c:pt>
                <c:pt idx="7">
                  <c:v>1.5917402861773209E-2</c:v>
                </c:pt>
                <c:pt idx="8">
                  <c:v>1.3702184722967739E-2</c:v>
                </c:pt>
              </c:numCache>
            </c:numRef>
          </c:val>
          <c:smooth val="0"/>
          <c:extLst>
            <c:ext xmlns:c16="http://schemas.microsoft.com/office/drawing/2014/chart" uri="{C3380CC4-5D6E-409C-BE32-E72D297353CC}">
              <c16:uniqueId val="{00000009-749C-40BA-BF34-D11D8311885F}"/>
            </c:ext>
          </c:extLst>
        </c:ser>
        <c:dLbls>
          <c:dLblPos val="t"/>
          <c:showLegendKey val="0"/>
          <c:showVal val="1"/>
          <c:showCatName val="0"/>
          <c:showSerName val="0"/>
          <c:showPercent val="0"/>
          <c:showBubbleSize val="0"/>
        </c:dLbls>
        <c:marker val="1"/>
        <c:smooth val="0"/>
        <c:axId val="1959655295"/>
        <c:axId val="1954939743"/>
      </c:lineChart>
      <c:catAx>
        <c:axId val="195965529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954939743"/>
        <c:crosses val="autoZero"/>
        <c:auto val="1"/>
        <c:lblAlgn val="ctr"/>
        <c:lblOffset val="100"/>
        <c:noMultiLvlLbl val="0"/>
      </c:catAx>
      <c:valAx>
        <c:axId val="195493974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r>
                  <a:rPr lang="en-IN"/>
                  <a:t>Overall Delivery Time (in Minutes)</a:t>
                </a:r>
              </a:p>
            </c:rich>
          </c:tx>
          <c:layout>
            <c:manualLayout>
              <c:xMode val="edge"/>
              <c:yMode val="edge"/>
              <c:x val="4.2510121457489877E-2"/>
              <c:y val="0.21211706546390435"/>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mm:ss"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959655295"/>
        <c:crosses val="autoZero"/>
        <c:crossBetween val="between"/>
        <c:majorUnit val="3.472217000000001E-3"/>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Avg. Del. Time</c:v>
                </c:pt>
              </c:strCache>
            </c:strRef>
          </c:tx>
          <c:spPr>
            <a:solidFill>
              <a:schemeClr val="accent1"/>
            </a:solidFill>
            <a:ln>
              <a:noFill/>
            </a:ln>
            <a:effectLst/>
          </c:spPr>
          <c:invertIfNegative val="0"/>
          <c:dLbls>
            <c:spPr>
              <a:solidFill>
                <a:schemeClr val="accent1">
                  <a:alpha val="36000"/>
                </a:schemeClr>
              </a:solidFill>
              <a:ln>
                <a:noFill/>
              </a:ln>
              <a:effectLst/>
            </c:spPr>
            <c:txPr>
              <a:bodyPr rot="0" spcFirstLastPara="1" vertOverflow="ellipsis" vert="horz" wrap="square" anchor="ctr" anchorCtr="1"/>
              <a:lstStyle/>
              <a:p>
                <a:pPr>
                  <a:defRPr sz="1200" b="1" i="0" u="none" strike="noStrike" kern="1200" baseline="0">
                    <a:solidFill>
                      <a:schemeClr val="tx1">
                        <a:lumMod val="75000"/>
                        <a:lumOff val="2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Afternoon</c:v>
                </c:pt>
                <c:pt idx="1">
                  <c:v>Evening</c:v>
                </c:pt>
                <c:pt idx="2">
                  <c:v>Morning</c:v>
                </c:pt>
                <c:pt idx="3">
                  <c:v>Night</c:v>
                </c:pt>
                <c:pt idx="4">
                  <c:v>Late Night</c:v>
                </c:pt>
              </c:strCache>
            </c:strRef>
          </c:cat>
          <c:val>
            <c:numRef>
              <c:f>Sheet1!$B$2:$B$6</c:f>
              <c:numCache>
                <c:formatCode>mm:ss</c:formatCode>
                <c:ptCount val="5"/>
                <c:pt idx="0">
                  <c:v>1.7903656851131006E-2</c:v>
                </c:pt>
                <c:pt idx="1">
                  <c:v>1.775051046150453E-2</c:v>
                </c:pt>
                <c:pt idx="2">
                  <c:v>1.7438577340626059E-2</c:v>
                </c:pt>
                <c:pt idx="3">
                  <c:v>1.5629081808026062E-2</c:v>
                </c:pt>
                <c:pt idx="4">
                  <c:v>1.2142633054206863E-2</c:v>
                </c:pt>
              </c:numCache>
            </c:numRef>
          </c:val>
          <c:extLst>
            <c:ext xmlns:c16="http://schemas.microsoft.com/office/drawing/2014/chart" uri="{C3380CC4-5D6E-409C-BE32-E72D297353CC}">
              <c16:uniqueId val="{00000000-CDE8-403B-B523-2802D485F4AC}"/>
            </c:ext>
          </c:extLst>
        </c:ser>
        <c:dLbls>
          <c:dLblPos val="outEnd"/>
          <c:showLegendKey val="0"/>
          <c:showVal val="1"/>
          <c:showCatName val="0"/>
          <c:showSerName val="0"/>
          <c:showPercent val="0"/>
          <c:showBubbleSize val="0"/>
        </c:dLbls>
        <c:gapWidth val="219"/>
        <c:axId val="252806543"/>
        <c:axId val="51197119"/>
      </c:barChart>
      <c:catAx>
        <c:axId val="25280654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51197119"/>
        <c:crosses val="autoZero"/>
        <c:auto val="1"/>
        <c:lblAlgn val="ctr"/>
        <c:lblOffset val="100"/>
        <c:noMultiLvlLbl val="0"/>
      </c:catAx>
      <c:valAx>
        <c:axId val="51197119"/>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r>
                  <a:rPr lang="en-IN" sz="1200" b="1" dirty="0"/>
                  <a:t>Delivery Time (MM:SS)</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title>
        <c:numFmt formatCode="mm:ss"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252806543"/>
        <c:crosses val="autoZero"/>
        <c:crossBetween val="between"/>
        <c:majorUnit val="3.472217000000001E-3"/>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Calibri" panose="020F0502020204030204" pitchFamily="34" charset="0"/>
                <a:ea typeface="Calibri" panose="020F0502020204030204" pitchFamily="34" charset="0"/>
                <a:cs typeface="Calibri" panose="020F0502020204030204" pitchFamily="34" charset="0"/>
              </a:defRPr>
            </a:pPr>
            <a:r>
              <a:rPr lang="en-US" dirty="0"/>
              <a:t>DELIVERY</a:t>
            </a:r>
            <a:r>
              <a:rPr lang="en-US" baseline="0" dirty="0"/>
              <a:t> CHARGE WITH DELIVERY AREA</a:t>
            </a:r>
            <a:endParaRPr lang="en-IN" dirty="0"/>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barChart>
        <c:barDir val="col"/>
        <c:grouping val="clustered"/>
        <c:varyColors val="0"/>
        <c:ser>
          <c:idx val="0"/>
          <c:order val="0"/>
          <c:tx>
            <c:strRef>
              <c:f>Sheet1!$B$1</c:f>
              <c:strCache>
                <c:ptCount val="1"/>
                <c:pt idx="0">
                  <c:v>Avg.Del.Charge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Sheet1!$A$2:$A$53</c:f>
              <c:strCache>
                <c:ptCount val="52"/>
                <c:pt idx="0">
                  <c:v>Brookefield</c:v>
                </c:pt>
                <c:pt idx="1">
                  <c:v>CV Raman Nagar</c:v>
                </c:pt>
                <c:pt idx="2">
                  <c:v>Frazer Town</c:v>
                </c:pt>
                <c:pt idx="3">
                  <c:v>Vimanapura</c:v>
                </c:pt>
                <c:pt idx="4">
                  <c:v>Doddanekundi</c:v>
                </c:pt>
                <c:pt idx="5">
                  <c:v>Mahadevapura</c:v>
                </c:pt>
                <c:pt idx="6">
                  <c:v>Pattandur</c:v>
                </c:pt>
                <c:pt idx="7">
                  <c:v>Marathahalli</c:v>
                </c:pt>
                <c:pt idx="8">
                  <c:v>Challagatta</c:v>
                </c:pt>
                <c:pt idx="9">
                  <c:v>Basavanagudi</c:v>
                </c:pt>
                <c:pt idx="10">
                  <c:v>Kumaraswamy Layout</c:v>
                </c:pt>
                <c:pt idx="11">
                  <c:v>Banashankari Stage 2</c:v>
                </c:pt>
                <c:pt idx="12">
                  <c:v>Indiranagar</c:v>
                </c:pt>
                <c:pt idx="13">
                  <c:v>Domlur, EGL</c:v>
                </c:pt>
                <c:pt idx="14">
                  <c:v>JP Nagar Phase 8-9</c:v>
                </c:pt>
                <c:pt idx="15">
                  <c:v>Arekere</c:v>
                </c:pt>
                <c:pt idx="16">
                  <c:v>JP Nagar Phase 6-7</c:v>
                </c:pt>
                <c:pt idx="17">
                  <c:v>Kadubeesanhali, Prestige</c:v>
                </c:pt>
                <c:pt idx="18">
                  <c:v>Kadubeesanhali, PTP</c:v>
                </c:pt>
                <c:pt idx="19">
                  <c:v>Akshaya Nagar</c:v>
                </c:pt>
                <c:pt idx="20">
                  <c:v>JP Nagar Phase 4-5</c:v>
                </c:pt>
                <c:pt idx="21">
                  <c:v>Bannerghatta</c:v>
                </c:pt>
                <c:pt idx="22">
                  <c:v>JP Nagar Phase 1-3</c:v>
                </c:pt>
                <c:pt idx="23">
                  <c:v>Bellandur, APR</c:v>
                </c:pt>
                <c:pt idx="24">
                  <c:v>Devarachikanna Halli</c:v>
                </c:pt>
                <c:pt idx="25">
                  <c:v>Wilson Garden, Shantinagar</c:v>
                </c:pt>
                <c:pt idx="26">
                  <c:v>Viveka Nagar</c:v>
                </c:pt>
                <c:pt idx="27">
                  <c:v>Richmond Town</c:v>
                </c:pt>
                <c:pt idx="28">
                  <c:v>Yemalur</c:v>
                </c:pt>
                <c:pt idx="29">
                  <c:v>Bilekahalli</c:v>
                </c:pt>
                <c:pt idx="30">
                  <c:v>Victoria Layout</c:v>
                </c:pt>
                <c:pt idx="31">
                  <c:v>BTM Stage 1</c:v>
                </c:pt>
                <c:pt idx="32">
                  <c:v>Bellandur, Sakara</c:v>
                </c:pt>
                <c:pt idx="33">
                  <c:v>Bellandur, Sarjapur Road</c:v>
                </c:pt>
                <c:pt idx="34">
                  <c:v>Sarjapur Road</c:v>
                </c:pt>
                <c:pt idx="35">
                  <c:v>Jayanagar</c:v>
                </c:pt>
                <c:pt idx="36">
                  <c:v>Manipal County</c:v>
                </c:pt>
                <c:pt idx="37">
                  <c:v>BTM Stage 2</c:v>
                </c:pt>
                <c:pt idx="38">
                  <c:v>Bellandur - Off Sarjapur Road</c:v>
                </c:pt>
                <c:pt idx="39">
                  <c:v>Bommanahalli</c:v>
                </c:pt>
                <c:pt idx="40">
                  <c:v>Koramangala, Ejipura</c:v>
                </c:pt>
                <c:pt idx="41">
                  <c:v>Bellandur, Ecospace</c:v>
                </c:pt>
                <c:pt idx="42">
                  <c:v>Bomannahali - MicoLayout</c:v>
                </c:pt>
                <c:pt idx="43">
                  <c:v>Bellandur, Green Glen</c:v>
                </c:pt>
                <c:pt idx="44">
                  <c:v>Kudlu</c:v>
                </c:pt>
                <c:pt idx="45">
                  <c:v>Harlur</c:v>
                </c:pt>
                <c:pt idx="46">
                  <c:v>HSR Layout</c:v>
                </c:pt>
                <c:pt idx="47">
                  <c:v>ITI Layout</c:v>
                </c:pt>
                <c:pt idx="48">
                  <c:v>Bellandur, ETV</c:v>
                </c:pt>
                <c:pt idx="49">
                  <c:v>Cox Town</c:v>
                </c:pt>
                <c:pt idx="50">
                  <c:v>Binnipet</c:v>
                </c:pt>
                <c:pt idx="51">
                  <c:v>Whitefield</c:v>
                </c:pt>
              </c:strCache>
            </c:strRef>
          </c:cat>
          <c:val>
            <c:numRef>
              <c:f>Sheet1!$B$2:$B$53</c:f>
              <c:numCache>
                <c:formatCode>0.00</c:formatCode>
                <c:ptCount val="52"/>
                <c:pt idx="0">
                  <c:v>332</c:v>
                </c:pt>
                <c:pt idx="1">
                  <c:v>287</c:v>
                </c:pt>
                <c:pt idx="2">
                  <c:v>259</c:v>
                </c:pt>
                <c:pt idx="3">
                  <c:v>210</c:v>
                </c:pt>
                <c:pt idx="4">
                  <c:v>198.5</c:v>
                </c:pt>
                <c:pt idx="5">
                  <c:v>195</c:v>
                </c:pt>
                <c:pt idx="6">
                  <c:v>180</c:v>
                </c:pt>
                <c:pt idx="7">
                  <c:v>175</c:v>
                </c:pt>
                <c:pt idx="8">
                  <c:v>172</c:v>
                </c:pt>
                <c:pt idx="9">
                  <c:v>155</c:v>
                </c:pt>
                <c:pt idx="10">
                  <c:v>146.25</c:v>
                </c:pt>
                <c:pt idx="11">
                  <c:v>145</c:v>
                </c:pt>
                <c:pt idx="12">
                  <c:v>142</c:v>
                </c:pt>
                <c:pt idx="13">
                  <c:v>135.33333333333334</c:v>
                </c:pt>
                <c:pt idx="14">
                  <c:v>130</c:v>
                </c:pt>
                <c:pt idx="15">
                  <c:v>127</c:v>
                </c:pt>
                <c:pt idx="16">
                  <c:v>126.5</c:v>
                </c:pt>
                <c:pt idx="17">
                  <c:v>122.11111111111111</c:v>
                </c:pt>
                <c:pt idx="18">
                  <c:v>120</c:v>
                </c:pt>
                <c:pt idx="19">
                  <c:v>119.28571428571429</c:v>
                </c:pt>
                <c:pt idx="20">
                  <c:v>117.57142857142857</c:v>
                </c:pt>
                <c:pt idx="21">
                  <c:v>111</c:v>
                </c:pt>
                <c:pt idx="22">
                  <c:v>105.8</c:v>
                </c:pt>
                <c:pt idx="23">
                  <c:v>102.41379310344827</c:v>
                </c:pt>
                <c:pt idx="24">
                  <c:v>95.75</c:v>
                </c:pt>
                <c:pt idx="25">
                  <c:v>95</c:v>
                </c:pt>
                <c:pt idx="26">
                  <c:v>85.833333333333329</c:v>
                </c:pt>
                <c:pt idx="27">
                  <c:v>82.5</c:v>
                </c:pt>
                <c:pt idx="28">
                  <c:v>77.857142857142861</c:v>
                </c:pt>
                <c:pt idx="29">
                  <c:v>77.181818181818187</c:v>
                </c:pt>
                <c:pt idx="30">
                  <c:v>75</c:v>
                </c:pt>
                <c:pt idx="31">
                  <c:v>73.088235294117652</c:v>
                </c:pt>
                <c:pt idx="32">
                  <c:v>70.272727272727266</c:v>
                </c:pt>
                <c:pt idx="33">
                  <c:v>69.551020408163268</c:v>
                </c:pt>
                <c:pt idx="34">
                  <c:v>69.05</c:v>
                </c:pt>
                <c:pt idx="35">
                  <c:v>66.666666666666671</c:v>
                </c:pt>
                <c:pt idx="36">
                  <c:v>58.936708860759495</c:v>
                </c:pt>
                <c:pt idx="37">
                  <c:v>55.875</c:v>
                </c:pt>
                <c:pt idx="38">
                  <c:v>53.477272727272727</c:v>
                </c:pt>
                <c:pt idx="39">
                  <c:v>51.803921568627452</c:v>
                </c:pt>
                <c:pt idx="40">
                  <c:v>50.283018867924525</c:v>
                </c:pt>
                <c:pt idx="41">
                  <c:v>39</c:v>
                </c:pt>
                <c:pt idx="42">
                  <c:v>38.760511882998173</c:v>
                </c:pt>
                <c:pt idx="43">
                  <c:v>36.18796992481203</c:v>
                </c:pt>
                <c:pt idx="44">
                  <c:v>32.411650485436894</c:v>
                </c:pt>
                <c:pt idx="45">
                  <c:v>20.452107279693486</c:v>
                </c:pt>
                <c:pt idx="46">
                  <c:v>18.203975633215773</c:v>
                </c:pt>
                <c:pt idx="47">
                  <c:v>16.655216284987276</c:v>
                </c:pt>
                <c:pt idx="48">
                  <c:v>0</c:v>
                </c:pt>
                <c:pt idx="50">
                  <c:v>0</c:v>
                </c:pt>
              </c:numCache>
            </c:numRef>
          </c:val>
          <c:extLst>
            <c:ext xmlns:c16="http://schemas.microsoft.com/office/drawing/2014/chart" uri="{C3380CC4-5D6E-409C-BE32-E72D297353CC}">
              <c16:uniqueId val="{00000000-3F1D-4C03-85EF-18C4F7A7C5DA}"/>
            </c:ext>
          </c:extLst>
        </c:ser>
        <c:dLbls>
          <c:showLegendKey val="0"/>
          <c:showVal val="0"/>
          <c:showCatName val="0"/>
          <c:showSerName val="0"/>
          <c:showPercent val="0"/>
          <c:showBubbleSize val="0"/>
        </c:dLbls>
        <c:gapWidth val="98"/>
        <c:axId val="252824303"/>
        <c:axId val="51197615"/>
      </c:barChart>
      <c:lineChart>
        <c:grouping val="standard"/>
        <c:varyColors val="0"/>
        <c:ser>
          <c:idx val="1"/>
          <c:order val="1"/>
          <c:tx>
            <c:strRef>
              <c:f>Sheet1!$C$1</c:f>
              <c:strCache>
                <c:ptCount val="1"/>
                <c:pt idx="0">
                  <c:v>Max. Del.Charge</c:v>
                </c:pt>
              </c:strCache>
            </c:strRef>
          </c:tx>
          <c:spPr>
            <a:ln w="31750" cap="rnd">
              <a:solidFill>
                <a:schemeClr val="accent2"/>
              </a:solidFill>
              <a:round/>
            </a:ln>
            <a:effectLst>
              <a:outerShdw blurRad="57150" dist="19050" dir="5400000" algn="ctr" rotWithShape="0">
                <a:srgbClr val="000000">
                  <a:alpha val="63000"/>
                </a:srgbClr>
              </a:outerShdw>
            </a:effectLst>
          </c:spPr>
          <c:marker>
            <c:symbol val="none"/>
          </c:marker>
          <c:cat>
            <c:strRef>
              <c:f>Sheet1!$A$2:$A$53</c:f>
              <c:strCache>
                <c:ptCount val="52"/>
                <c:pt idx="0">
                  <c:v>Brookefield</c:v>
                </c:pt>
                <c:pt idx="1">
                  <c:v>CV Raman Nagar</c:v>
                </c:pt>
                <c:pt idx="2">
                  <c:v>Frazer Town</c:v>
                </c:pt>
                <c:pt idx="3">
                  <c:v>Vimanapura</c:v>
                </c:pt>
                <c:pt idx="4">
                  <c:v>Doddanekundi</c:v>
                </c:pt>
                <c:pt idx="5">
                  <c:v>Mahadevapura</c:v>
                </c:pt>
                <c:pt idx="6">
                  <c:v>Pattandur</c:v>
                </c:pt>
                <c:pt idx="7">
                  <c:v>Marathahalli</c:v>
                </c:pt>
                <c:pt idx="8">
                  <c:v>Challagatta</c:v>
                </c:pt>
                <c:pt idx="9">
                  <c:v>Basavanagudi</c:v>
                </c:pt>
                <c:pt idx="10">
                  <c:v>Kumaraswamy Layout</c:v>
                </c:pt>
                <c:pt idx="11">
                  <c:v>Banashankari Stage 2</c:v>
                </c:pt>
                <c:pt idx="12">
                  <c:v>Indiranagar</c:v>
                </c:pt>
                <c:pt idx="13">
                  <c:v>Domlur, EGL</c:v>
                </c:pt>
                <c:pt idx="14">
                  <c:v>JP Nagar Phase 8-9</c:v>
                </c:pt>
                <c:pt idx="15">
                  <c:v>Arekere</c:v>
                </c:pt>
                <c:pt idx="16">
                  <c:v>JP Nagar Phase 6-7</c:v>
                </c:pt>
                <c:pt idx="17">
                  <c:v>Kadubeesanhali, Prestige</c:v>
                </c:pt>
                <c:pt idx="18">
                  <c:v>Kadubeesanhali, PTP</c:v>
                </c:pt>
                <c:pt idx="19">
                  <c:v>Akshaya Nagar</c:v>
                </c:pt>
                <c:pt idx="20">
                  <c:v>JP Nagar Phase 4-5</c:v>
                </c:pt>
                <c:pt idx="21">
                  <c:v>Bannerghatta</c:v>
                </c:pt>
                <c:pt idx="22">
                  <c:v>JP Nagar Phase 1-3</c:v>
                </c:pt>
                <c:pt idx="23">
                  <c:v>Bellandur, APR</c:v>
                </c:pt>
                <c:pt idx="24">
                  <c:v>Devarachikanna Halli</c:v>
                </c:pt>
                <c:pt idx="25">
                  <c:v>Wilson Garden, Shantinagar</c:v>
                </c:pt>
                <c:pt idx="26">
                  <c:v>Viveka Nagar</c:v>
                </c:pt>
                <c:pt idx="27">
                  <c:v>Richmond Town</c:v>
                </c:pt>
                <c:pt idx="28">
                  <c:v>Yemalur</c:v>
                </c:pt>
                <c:pt idx="29">
                  <c:v>Bilekahalli</c:v>
                </c:pt>
                <c:pt idx="30">
                  <c:v>Victoria Layout</c:v>
                </c:pt>
                <c:pt idx="31">
                  <c:v>BTM Stage 1</c:v>
                </c:pt>
                <c:pt idx="32">
                  <c:v>Bellandur, Sakara</c:v>
                </c:pt>
                <c:pt idx="33">
                  <c:v>Bellandur, Sarjapur Road</c:v>
                </c:pt>
                <c:pt idx="34">
                  <c:v>Sarjapur Road</c:v>
                </c:pt>
                <c:pt idx="35">
                  <c:v>Jayanagar</c:v>
                </c:pt>
                <c:pt idx="36">
                  <c:v>Manipal County</c:v>
                </c:pt>
                <c:pt idx="37">
                  <c:v>BTM Stage 2</c:v>
                </c:pt>
                <c:pt idx="38">
                  <c:v>Bellandur - Off Sarjapur Road</c:v>
                </c:pt>
                <c:pt idx="39">
                  <c:v>Bommanahalli</c:v>
                </c:pt>
                <c:pt idx="40">
                  <c:v>Koramangala, Ejipura</c:v>
                </c:pt>
                <c:pt idx="41">
                  <c:v>Bellandur, Ecospace</c:v>
                </c:pt>
                <c:pt idx="42">
                  <c:v>Bomannahali - MicoLayout</c:v>
                </c:pt>
                <c:pt idx="43">
                  <c:v>Bellandur, Green Glen</c:v>
                </c:pt>
                <c:pt idx="44">
                  <c:v>Kudlu</c:v>
                </c:pt>
                <c:pt idx="45">
                  <c:v>Harlur</c:v>
                </c:pt>
                <c:pt idx="46">
                  <c:v>HSR Layout</c:v>
                </c:pt>
                <c:pt idx="47">
                  <c:v>ITI Layout</c:v>
                </c:pt>
                <c:pt idx="48">
                  <c:v>Bellandur, ETV</c:v>
                </c:pt>
                <c:pt idx="49">
                  <c:v>Cox Town</c:v>
                </c:pt>
                <c:pt idx="50">
                  <c:v>Binnipet</c:v>
                </c:pt>
                <c:pt idx="51">
                  <c:v>Whitefield</c:v>
                </c:pt>
              </c:strCache>
            </c:strRef>
          </c:cat>
          <c:val>
            <c:numRef>
              <c:f>Sheet1!$C$2:$C$53</c:f>
              <c:numCache>
                <c:formatCode>0.00</c:formatCode>
                <c:ptCount val="52"/>
                <c:pt idx="0">
                  <c:v>332</c:v>
                </c:pt>
                <c:pt idx="1">
                  <c:v>287</c:v>
                </c:pt>
                <c:pt idx="2">
                  <c:v>259</c:v>
                </c:pt>
                <c:pt idx="3">
                  <c:v>210</c:v>
                </c:pt>
                <c:pt idx="4">
                  <c:v>232</c:v>
                </c:pt>
                <c:pt idx="5">
                  <c:v>195</c:v>
                </c:pt>
                <c:pt idx="6">
                  <c:v>180</c:v>
                </c:pt>
                <c:pt idx="7">
                  <c:v>180</c:v>
                </c:pt>
                <c:pt idx="8">
                  <c:v>172</c:v>
                </c:pt>
                <c:pt idx="9">
                  <c:v>165</c:v>
                </c:pt>
                <c:pt idx="10">
                  <c:v>150</c:v>
                </c:pt>
                <c:pt idx="11">
                  <c:v>145</c:v>
                </c:pt>
                <c:pt idx="12">
                  <c:v>212</c:v>
                </c:pt>
                <c:pt idx="13">
                  <c:v>180</c:v>
                </c:pt>
                <c:pt idx="14">
                  <c:v>130</c:v>
                </c:pt>
                <c:pt idx="15">
                  <c:v>175</c:v>
                </c:pt>
                <c:pt idx="16">
                  <c:v>199</c:v>
                </c:pt>
                <c:pt idx="17">
                  <c:v>157</c:v>
                </c:pt>
                <c:pt idx="18">
                  <c:v>120</c:v>
                </c:pt>
                <c:pt idx="19">
                  <c:v>202</c:v>
                </c:pt>
                <c:pt idx="20">
                  <c:v>180</c:v>
                </c:pt>
                <c:pt idx="21">
                  <c:v>150</c:v>
                </c:pt>
                <c:pt idx="22">
                  <c:v>179</c:v>
                </c:pt>
                <c:pt idx="23">
                  <c:v>135</c:v>
                </c:pt>
                <c:pt idx="24">
                  <c:v>166</c:v>
                </c:pt>
                <c:pt idx="25">
                  <c:v>105</c:v>
                </c:pt>
                <c:pt idx="26">
                  <c:v>120</c:v>
                </c:pt>
                <c:pt idx="27">
                  <c:v>85</c:v>
                </c:pt>
                <c:pt idx="28">
                  <c:v>135</c:v>
                </c:pt>
                <c:pt idx="29">
                  <c:v>135</c:v>
                </c:pt>
                <c:pt idx="30">
                  <c:v>75</c:v>
                </c:pt>
                <c:pt idx="31">
                  <c:v>126</c:v>
                </c:pt>
                <c:pt idx="32">
                  <c:v>105</c:v>
                </c:pt>
                <c:pt idx="33">
                  <c:v>180</c:v>
                </c:pt>
                <c:pt idx="34">
                  <c:v>180</c:v>
                </c:pt>
                <c:pt idx="35">
                  <c:v>110</c:v>
                </c:pt>
                <c:pt idx="36">
                  <c:v>157</c:v>
                </c:pt>
                <c:pt idx="37">
                  <c:v>119</c:v>
                </c:pt>
                <c:pt idx="38">
                  <c:v>112</c:v>
                </c:pt>
                <c:pt idx="39">
                  <c:v>112</c:v>
                </c:pt>
                <c:pt idx="40">
                  <c:v>135</c:v>
                </c:pt>
                <c:pt idx="41">
                  <c:v>39</c:v>
                </c:pt>
                <c:pt idx="42">
                  <c:v>166</c:v>
                </c:pt>
                <c:pt idx="43">
                  <c:v>110</c:v>
                </c:pt>
                <c:pt idx="44">
                  <c:v>146</c:v>
                </c:pt>
                <c:pt idx="45">
                  <c:v>157</c:v>
                </c:pt>
                <c:pt idx="46">
                  <c:v>75</c:v>
                </c:pt>
                <c:pt idx="47">
                  <c:v>67</c:v>
                </c:pt>
                <c:pt idx="48">
                  <c:v>0</c:v>
                </c:pt>
                <c:pt idx="50">
                  <c:v>0</c:v>
                </c:pt>
              </c:numCache>
            </c:numRef>
          </c:val>
          <c:smooth val="0"/>
          <c:extLst>
            <c:ext xmlns:c16="http://schemas.microsoft.com/office/drawing/2014/chart" uri="{C3380CC4-5D6E-409C-BE32-E72D297353CC}">
              <c16:uniqueId val="{00000001-3F1D-4C03-85EF-18C4F7A7C5DA}"/>
            </c:ext>
          </c:extLst>
        </c:ser>
        <c:dLbls>
          <c:showLegendKey val="0"/>
          <c:showVal val="0"/>
          <c:showCatName val="0"/>
          <c:showSerName val="0"/>
          <c:showPercent val="0"/>
          <c:showBubbleSize val="0"/>
        </c:dLbls>
        <c:marker val="1"/>
        <c:smooth val="0"/>
        <c:axId val="252815183"/>
        <c:axId val="51174303"/>
      </c:lineChart>
      <c:catAx>
        <c:axId val="252824303"/>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51197615"/>
        <c:crosses val="autoZero"/>
        <c:auto val="1"/>
        <c:lblAlgn val="ctr"/>
        <c:lblOffset val="100"/>
        <c:noMultiLvlLbl val="0"/>
      </c:catAx>
      <c:valAx>
        <c:axId val="51197615"/>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252824303"/>
        <c:crosses val="autoZero"/>
        <c:crossBetween val="between"/>
      </c:valAx>
      <c:valAx>
        <c:axId val="51174303"/>
        <c:scaling>
          <c:orientation val="minMax"/>
        </c:scaling>
        <c:delete val="0"/>
        <c:axPos val="r"/>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252815183"/>
        <c:crosses val="max"/>
        <c:crossBetween val="between"/>
      </c:valAx>
      <c:catAx>
        <c:axId val="252815183"/>
        <c:scaling>
          <c:orientation val="minMax"/>
        </c:scaling>
        <c:delete val="1"/>
        <c:axPos val="b"/>
        <c:numFmt formatCode="General" sourceLinked="1"/>
        <c:majorTickMark val="none"/>
        <c:minorTickMark val="none"/>
        <c:tickLblPos val="nextTo"/>
        <c:crossAx val="51174303"/>
        <c:crosses val="autoZero"/>
        <c:auto val="1"/>
        <c:lblAlgn val="ctr"/>
        <c:lblOffset val="100"/>
        <c:noMultiLvlLbl val="0"/>
      </c:cat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1" i="0" u="none" strike="noStrike" kern="1200" cap="none" baseline="0">
                <a:solidFill>
                  <a:srgbClr val="FFFFFF">
                    <a:lumMod val="85000"/>
                  </a:srgbClr>
                </a:solidFill>
                <a:latin typeface="Calibri" panose="020F0502020204030204" pitchFamily="34" charset="0"/>
                <a:ea typeface="Calibri" panose="020F0502020204030204" pitchFamily="34" charset="0"/>
                <a:cs typeface="Calibri" panose="020F0502020204030204" pitchFamily="34" charset="0"/>
              </a:defRPr>
            </a:pPr>
            <a:r>
              <a:rPr lang="en-US" sz="2000" b="1" dirty="0">
                <a:latin typeface="Calibri" panose="020F0502020204030204" pitchFamily="34" charset="0"/>
                <a:ea typeface="Calibri" panose="020F0502020204030204" pitchFamily="34" charset="0"/>
                <a:cs typeface="Calibri" panose="020F0502020204030204" pitchFamily="34" charset="0"/>
              </a:rPr>
              <a:t>Delivery Charges at</a:t>
            </a:r>
            <a:r>
              <a:rPr lang="en-US" sz="2000" b="1" baseline="0" dirty="0">
                <a:latin typeface="Calibri" panose="020F0502020204030204" pitchFamily="34" charset="0"/>
                <a:ea typeface="Calibri" panose="020F0502020204030204" pitchFamily="34" charset="0"/>
                <a:cs typeface="Calibri" panose="020F0502020204030204" pitchFamily="34" charset="0"/>
              </a:rPr>
              <a:t> Slot level</a:t>
            </a:r>
            <a:endParaRPr lang="en-IN" dirty="0"/>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1" i="0" u="none" strike="noStrike" kern="1200" cap="none" baseline="0">
              <a:solidFill>
                <a:srgbClr val="FFFFFF">
                  <a:lumMod val="85000"/>
                </a:srgbClr>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lineChart>
        <c:grouping val="stacked"/>
        <c:varyColors val="0"/>
        <c:ser>
          <c:idx val="0"/>
          <c:order val="0"/>
          <c:tx>
            <c:strRef>
              <c:f>Sheet1!$B$1</c:f>
              <c:strCache>
                <c:ptCount val="1"/>
                <c:pt idx="0">
                  <c:v>Avg, Del. Charge</c:v>
                </c:pt>
              </c:strCache>
            </c:strRef>
          </c:tx>
          <c:spPr>
            <a:ln w="22225" cap="rnd">
              <a:solidFill>
                <a:schemeClr val="accent1"/>
              </a:solidFill>
            </a:ln>
            <a:effectLst>
              <a:glow rad="139700">
                <a:schemeClr val="accent1">
                  <a:satMod val="175000"/>
                  <a:alpha val="14000"/>
                </a:schemeClr>
              </a:glow>
            </a:effectLst>
          </c:spPr>
          <c:marker>
            <c:symbol val="none"/>
          </c:marker>
          <c:dLbls>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Sheet1!$A$2:$A$6</c:f>
              <c:strCache>
                <c:ptCount val="5"/>
                <c:pt idx="0">
                  <c:v>Afternoon</c:v>
                </c:pt>
                <c:pt idx="1">
                  <c:v>Evening</c:v>
                </c:pt>
                <c:pt idx="2">
                  <c:v>Late Night</c:v>
                </c:pt>
                <c:pt idx="3">
                  <c:v>Morning</c:v>
                </c:pt>
                <c:pt idx="4">
                  <c:v>Night</c:v>
                </c:pt>
              </c:strCache>
            </c:strRef>
          </c:cat>
          <c:val>
            <c:numRef>
              <c:f>Sheet1!$B$2:$B$6</c:f>
              <c:numCache>
                <c:formatCode>0.0</c:formatCode>
                <c:ptCount val="5"/>
                <c:pt idx="0">
                  <c:v>19.2475884244373</c:v>
                </c:pt>
                <c:pt idx="1">
                  <c:v>19.985951468710088</c:v>
                </c:pt>
                <c:pt idx="2">
                  <c:v>32.289423685877139</c:v>
                </c:pt>
                <c:pt idx="3">
                  <c:v>18.995524892783891</c:v>
                </c:pt>
                <c:pt idx="4">
                  <c:v>20.970610982211909</c:v>
                </c:pt>
              </c:numCache>
            </c:numRef>
          </c:val>
          <c:smooth val="0"/>
          <c:extLst>
            <c:ext xmlns:c16="http://schemas.microsoft.com/office/drawing/2014/chart" uri="{C3380CC4-5D6E-409C-BE32-E72D297353CC}">
              <c16:uniqueId val="{00000000-307D-4DC1-88F1-7289EAB12477}"/>
            </c:ext>
          </c:extLst>
        </c:ser>
        <c:ser>
          <c:idx val="1"/>
          <c:order val="1"/>
          <c:tx>
            <c:strRef>
              <c:f>Sheet1!$C$1</c:f>
              <c:strCache>
                <c:ptCount val="1"/>
                <c:pt idx="0">
                  <c:v>Max of Delivery Charges</c:v>
                </c:pt>
              </c:strCache>
            </c:strRef>
          </c:tx>
          <c:spPr>
            <a:ln w="22225" cap="rnd">
              <a:solidFill>
                <a:schemeClr val="accent3"/>
              </a:solidFill>
            </a:ln>
            <a:effectLst>
              <a:glow rad="139700">
                <a:schemeClr val="accent3">
                  <a:satMod val="175000"/>
                  <a:alpha val="14000"/>
                </a:schemeClr>
              </a:glow>
            </a:effectLst>
          </c:spPr>
          <c:marker>
            <c:symbol val="none"/>
          </c:marker>
          <c:dLbls>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Sheet1!$A$2:$A$6</c:f>
              <c:strCache>
                <c:ptCount val="5"/>
                <c:pt idx="0">
                  <c:v>Afternoon</c:v>
                </c:pt>
                <c:pt idx="1">
                  <c:v>Evening</c:v>
                </c:pt>
                <c:pt idx="2">
                  <c:v>Late Night</c:v>
                </c:pt>
                <c:pt idx="3">
                  <c:v>Morning</c:v>
                </c:pt>
                <c:pt idx="4">
                  <c:v>Night</c:v>
                </c:pt>
              </c:strCache>
            </c:strRef>
          </c:cat>
          <c:val>
            <c:numRef>
              <c:f>Sheet1!$C$2:$C$6</c:f>
              <c:numCache>
                <c:formatCode>0</c:formatCode>
                <c:ptCount val="5"/>
                <c:pt idx="0">
                  <c:v>210</c:v>
                </c:pt>
                <c:pt idx="1">
                  <c:v>180</c:v>
                </c:pt>
                <c:pt idx="2">
                  <c:v>332</c:v>
                </c:pt>
                <c:pt idx="3">
                  <c:v>202</c:v>
                </c:pt>
                <c:pt idx="4">
                  <c:v>170</c:v>
                </c:pt>
              </c:numCache>
            </c:numRef>
          </c:val>
          <c:smooth val="0"/>
          <c:extLst>
            <c:ext xmlns:c16="http://schemas.microsoft.com/office/drawing/2014/chart" uri="{C3380CC4-5D6E-409C-BE32-E72D297353CC}">
              <c16:uniqueId val="{00000001-307D-4DC1-88F1-7289EAB12477}"/>
            </c:ext>
          </c:extLst>
        </c:ser>
        <c:dLbls>
          <c:dLblPos val="t"/>
          <c:showLegendKey val="0"/>
          <c:showVal val="1"/>
          <c:showCatName val="0"/>
          <c:showSerName val="0"/>
          <c:showPercent val="0"/>
          <c:showBubbleSize val="0"/>
        </c:dLbls>
        <c:smooth val="0"/>
        <c:axId val="252815663"/>
        <c:axId val="1954948671"/>
      </c:lineChart>
      <c:catAx>
        <c:axId val="252815663"/>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954948671"/>
        <c:crosses val="autoZero"/>
        <c:auto val="1"/>
        <c:lblAlgn val="ctr"/>
        <c:lblOffset val="100"/>
        <c:noMultiLvlLbl val="0"/>
      </c:catAx>
      <c:valAx>
        <c:axId val="1954948671"/>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252815663"/>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Calibri" panose="020F0502020204030204" pitchFamily="34" charset="0"/>
              <a:ea typeface="Calibri" panose="020F0502020204030204" pitchFamily="34" charset="0"/>
              <a:cs typeface="Calibri" panose="020F050202020403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Morning</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9"/>
                <c:pt idx="0">
                  <c:v>Jan</c:v>
                </c:pt>
                <c:pt idx="1">
                  <c:v>Feb</c:v>
                </c:pt>
                <c:pt idx="2">
                  <c:v>Mar</c:v>
                </c:pt>
                <c:pt idx="3">
                  <c:v>Apr</c:v>
                </c:pt>
                <c:pt idx="4">
                  <c:v>May</c:v>
                </c:pt>
                <c:pt idx="5">
                  <c:v>Jun</c:v>
                </c:pt>
                <c:pt idx="6">
                  <c:v>Jul</c:v>
                </c:pt>
                <c:pt idx="7">
                  <c:v>Aug</c:v>
                </c:pt>
                <c:pt idx="8">
                  <c:v>Sep</c:v>
                </c:pt>
              </c:strCache>
            </c:strRef>
          </c:cat>
          <c:val>
            <c:numRef>
              <c:f>Sheet1!$B$2:$B$11</c:f>
              <c:numCache>
                <c:formatCode>0.0%</c:formatCode>
                <c:ptCount val="9"/>
                <c:pt idx="0">
                  <c:v>0.10821960411254619</c:v>
                </c:pt>
                <c:pt idx="1">
                  <c:v>0.10100418977829796</c:v>
                </c:pt>
                <c:pt idx="2">
                  <c:v>8.5130637595324826E-2</c:v>
                </c:pt>
                <c:pt idx="3">
                  <c:v>7.9106709224520955E-2</c:v>
                </c:pt>
                <c:pt idx="4">
                  <c:v>4.9239384309759708E-2</c:v>
                </c:pt>
                <c:pt idx="5">
                  <c:v>4.7312161248799979E-2</c:v>
                </c:pt>
                <c:pt idx="6">
                  <c:v>5.0574893960107968E-2</c:v>
                </c:pt>
                <c:pt idx="7">
                  <c:v>2.7805525893776384E-2</c:v>
                </c:pt>
                <c:pt idx="8">
                  <c:v>1.8872996494214894E-2</c:v>
                </c:pt>
              </c:numCache>
            </c:numRef>
          </c:val>
          <c:extLst>
            <c:ext xmlns:c16="http://schemas.microsoft.com/office/drawing/2014/chart" uri="{C3380CC4-5D6E-409C-BE32-E72D297353CC}">
              <c16:uniqueId val="{00000000-C144-4EDA-997E-81EAB42D4565}"/>
            </c:ext>
          </c:extLst>
        </c:ser>
        <c:ser>
          <c:idx val="1"/>
          <c:order val="1"/>
          <c:tx>
            <c:strRef>
              <c:f>Sheet1!$C$1</c:f>
              <c:strCache>
                <c:ptCount val="1"/>
                <c:pt idx="0">
                  <c:v>Afternoon</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9"/>
                <c:pt idx="0">
                  <c:v>Jan</c:v>
                </c:pt>
                <c:pt idx="1">
                  <c:v>Feb</c:v>
                </c:pt>
                <c:pt idx="2">
                  <c:v>Mar</c:v>
                </c:pt>
                <c:pt idx="3">
                  <c:v>Apr</c:v>
                </c:pt>
                <c:pt idx="4">
                  <c:v>May</c:v>
                </c:pt>
                <c:pt idx="5">
                  <c:v>Jun</c:v>
                </c:pt>
                <c:pt idx="6">
                  <c:v>Jul</c:v>
                </c:pt>
                <c:pt idx="7">
                  <c:v>Aug</c:v>
                </c:pt>
                <c:pt idx="8">
                  <c:v>Sep</c:v>
                </c:pt>
              </c:strCache>
            </c:strRef>
          </c:cat>
          <c:val>
            <c:numRef>
              <c:f>Sheet1!$C$2:$C$11</c:f>
              <c:numCache>
                <c:formatCode>0.0%</c:formatCode>
                <c:ptCount val="9"/>
                <c:pt idx="0">
                  <c:v>9.3279371921598297E-2</c:v>
                </c:pt>
                <c:pt idx="1">
                  <c:v>7.7695190902738076E-2</c:v>
                </c:pt>
                <c:pt idx="2">
                  <c:v>7.5298605045404504E-2</c:v>
                </c:pt>
                <c:pt idx="3">
                  <c:v>7.8114113492401591E-2</c:v>
                </c:pt>
                <c:pt idx="4">
                  <c:v>4.8922668723083054E-2</c:v>
                </c:pt>
                <c:pt idx="5">
                  <c:v>5.164321046264108E-2</c:v>
                </c:pt>
                <c:pt idx="6">
                  <c:v>4.3337681331277918E-2</c:v>
                </c:pt>
                <c:pt idx="7">
                  <c:v>2.5903019935522072E-2</c:v>
                </c:pt>
                <c:pt idx="8">
                  <c:v>1.733634462754776E-2</c:v>
                </c:pt>
              </c:numCache>
            </c:numRef>
          </c:val>
          <c:extLst>
            <c:ext xmlns:c16="http://schemas.microsoft.com/office/drawing/2014/chart" uri="{C3380CC4-5D6E-409C-BE32-E72D297353CC}">
              <c16:uniqueId val="{00000001-C144-4EDA-997E-81EAB42D4565}"/>
            </c:ext>
          </c:extLst>
        </c:ser>
        <c:ser>
          <c:idx val="2"/>
          <c:order val="2"/>
          <c:tx>
            <c:strRef>
              <c:f>Sheet1!$D$1</c:f>
              <c:strCache>
                <c:ptCount val="1"/>
                <c:pt idx="0">
                  <c:v>Evening</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9"/>
                <c:pt idx="0">
                  <c:v>Jan</c:v>
                </c:pt>
                <c:pt idx="1">
                  <c:v>Feb</c:v>
                </c:pt>
                <c:pt idx="2">
                  <c:v>Mar</c:v>
                </c:pt>
                <c:pt idx="3">
                  <c:v>Apr</c:v>
                </c:pt>
                <c:pt idx="4">
                  <c:v>May</c:v>
                </c:pt>
                <c:pt idx="5">
                  <c:v>Jun</c:v>
                </c:pt>
                <c:pt idx="6">
                  <c:v>Jul</c:v>
                </c:pt>
                <c:pt idx="7">
                  <c:v>Aug</c:v>
                </c:pt>
                <c:pt idx="8">
                  <c:v>Sep</c:v>
                </c:pt>
              </c:strCache>
            </c:strRef>
          </c:cat>
          <c:val>
            <c:numRef>
              <c:f>Sheet1!$D$2:$D$11</c:f>
              <c:numCache>
                <c:formatCode>0.0%</c:formatCode>
                <c:ptCount val="9"/>
                <c:pt idx="0">
                  <c:v>0.10220631968505424</c:v>
                </c:pt>
                <c:pt idx="1">
                  <c:v>8.688846793486478E-2</c:v>
                </c:pt>
                <c:pt idx="2">
                  <c:v>8.3493957472846866E-2</c:v>
                </c:pt>
                <c:pt idx="3">
                  <c:v>7.9930346189832621E-2</c:v>
                </c:pt>
                <c:pt idx="4">
                  <c:v>5.6391986738316122E-2</c:v>
                </c:pt>
                <c:pt idx="5">
                  <c:v>5.3805064403799993E-2</c:v>
                </c:pt>
                <c:pt idx="6">
                  <c:v>5.1399101115143765E-2</c:v>
                </c:pt>
                <c:pt idx="7">
                  <c:v>2.2203074208987407E-2</c:v>
                </c:pt>
                <c:pt idx="8">
                  <c:v>1.7050889786261438E-2</c:v>
                </c:pt>
              </c:numCache>
            </c:numRef>
          </c:val>
          <c:extLst>
            <c:ext xmlns:c16="http://schemas.microsoft.com/office/drawing/2014/chart" uri="{C3380CC4-5D6E-409C-BE32-E72D297353CC}">
              <c16:uniqueId val="{00000002-C144-4EDA-997E-81EAB42D4565}"/>
            </c:ext>
          </c:extLst>
        </c:ser>
        <c:ser>
          <c:idx val="3"/>
          <c:order val="3"/>
          <c:tx>
            <c:strRef>
              <c:f>Sheet1!$E$1</c:f>
              <c:strCache>
                <c:ptCount val="1"/>
                <c:pt idx="0">
                  <c:v>Night</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9"/>
                <c:pt idx="0">
                  <c:v>Jan</c:v>
                </c:pt>
                <c:pt idx="1">
                  <c:v>Feb</c:v>
                </c:pt>
                <c:pt idx="2">
                  <c:v>Mar</c:v>
                </c:pt>
                <c:pt idx="3">
                  <c:v>Apr</c:v>
                </c:pt>
                <c:pt idx="4">
                  <c:v>May</c:v>
                </c:pt>
                <c:pt idx="5">
                  <c:v>Jun</c:v>
                </c:pt>
                <c:pt idx="6">
                  <c:v>Jul</c:v>
                </c:pt>
                <c:pt idx="7">
                  <c:v>Aug</c:v>
                </c:pt>
                <c:pt idx="8">
                  <c:v>Sep</c:v>
                </c:pt>
              </c:strCache>
            </c:strRef>
          </c:cat>
          <c:val>
            <c:numRef>
              <c:f>Sheet1!$E$2:$E$11</c:f>
              <c:numCache>
                <c:formatCode>0.0%</c:formatCode>
                <c:ptCount val="9"/>
                <c:pt idx="0">
                  <c:v>0.10817578952249926</c:v>
                </c:pt>
                <c:pt idx="1">
                  <c:v>0.10040261294182323</c:v>
                </c:pt>
                <c:pt idx="2">
                  <c:v>8.8928537890881773E-2</c:v>
                </c:pt>
                <c:pt idx="3">
                  <c:v>9.443532202152892E-2</c:v>
                </c:pt>
                <c:pt idx="4">
                  <c:v>6.5003876970793489E-2</c:v>
                </c:pt>
                <c:pt idx="5">
                  <c:v>6.3737914202572049E-2</c:v>
                </c:pt>
                <c:pt idx="6">
                  <c:v>6.686911933091054E-2</c:v>
                </c:pt>
                <c:pt idx="7">
                  <c:v>2.8327008854270686E-2</c:v>
                </c:pt>
                <c:pt idx="8">
                  <c:v>2.1728041244339222E-2</c:v>
                </c:pt>
              </c:numCache>
            </c:numRef>
          </c:val>
          <c:extLst>
            <c:ext xmlns:c16="http://schemas.microsoft.com/office/drawing/2014/chart" uri="{C3380CC4-5D6E-409C-BE32-E72D297353CC}">
              <c16:uniqueId val="{00000003-C144-4EDA-997E-81EAB42D4565}"/>
            </c:ext>
          </c:extLst>
        </c:ser>
        <c:ser>
          <c:idx val="4"/>
          <c:order val="4"/>
          <c:tx>
            <c:strRef>
              <c:f>Sheet1!$F$1</c:f>
              <c:strCache>
                <c:ptCount val="1"/>
                <c:pt idx="0">
                  <c:v>Late Night</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9"/>
                <c:pt idx="0">
                  <c:v>Jan</c:v>
                </c:pt>
                <c:pt idx="1">
                  <c:v>Feb</c:v>
                </c:pt>
                <c:pt idx="2">
                  <c:v>Mar</c:v>
                </c:pt>
                <c:pt idx="3">
                  <c:v>Apr</c:v>
                </c:pt>
                <c:pt idx="4">
                  <c:v>May</c:v>
                </c:pt>
                <c:pt idx="5">
                  <c:v>Jun</c:v>
                </c:pt>
                <c:pt idx="6">
                  <c:v>Jul</c:v>
                </c:pt>
                <c:pt idx="7">
                  <c:v>Aug</c:v>
                </c:pt>
                <c:pt idx="8">
                  <c:v>Sep</c:v>
                </c:pt>
              </c:strCache>
            </c:strRef>
          </c:cat>
          <c:val>
            <c:numRef>
              <c:f>Sheet1!$F$2:$F$11</c:f>
              <c:numCache>
                <c:formatCode>0.0%</c:formatCode>
                <c:ptCount val="9"/>
                <c:pt idx="0">
                  <c:v>0.15912886632373571</c:v>
                </c:pt>
                <c:pt idx="1">
                  <c:v>0.16954260237780713</c:v>
                </c:pt>
                <c:pt idx="2">
                  <c:v>0.15917784929261036</c:v>
                </c:pt>
                <c:pt idx="3">
                  <c:v>0.15607065662964895</c:v>
                </c:pt>
                <c:pt idx="4">
                  <c:v>4.4204322200392929E-2</c:v>
                </c:pt>
                <c:pt idx="5">
                  <c:v>0.12678239305641661</c:v>
                </c:pt>
                <c:pt idx="6">
                  <c:v>0.1291656882755631</c:v>
                </c:pt>
                <c:pt idx="7">
                  <c:v>7.7348765139297351E-2</c:v>
                </c:pt>
                <c:pt idx="8">
                  <c:v>5.585861360752456E-2</c:v>
                </c:pt>
              </c:numCache>
            </c:numRef>
          </c:val>
          <c:extLst>
            <c:ext xmlns:c16="http://schemas.microsoft.com/office/drawing/2014/chart" uri="{C3380CC4-5D6E-409C-BE32-E72D297353CC}">
              <c16:uniqueId val="{00000004-C144-4EDA-997E-81EAB42D4565}"/>
            </c:ext>
          </c:extLst>
        </c:ser>
        <c:dLbls>
          <c:dLblPos val="inBase"/>
          <c:showLegendKey val="0"/>
          <c:showVal val="1"/>
          <c:showCatName val="0"/>
          <c:showSerName val="0"/>
          <c:showPercent val="0"/>
          <c:showBubbleSize val="0"/>
        </c:dLbls>
        <c:gapWidth val="219"/>
        <c:axId val="544881648"/>
        <c:axId val="1889726464"/>
      </c:barChart>
      <c:lineChart>
        <c:grouping val="standard"/>
        <c:varyColors val="0"/>
        <c:ser>
          <c:idx val="5"/>
          <c:order val="5"/>
          <c:tx>
            <c:strRef>
              <c:f>Sheet1!$G$1</c:f>
              <c:strCache>
                <c:ptCount val="1"/>
                <c:pt idx="0">
                  <c:v>Monthly Average</c:v>
                </c:pt>
              </c:strCache>
            </c:strRef>
          </c:tx>
          <c:spPr>
            <a:ln w="34925" cap="rnd">
              <a:solidFill>
                <a:srgbClr val="FF0000"/>
              </a:solidFill>
              <a:round/>
            </a:ln>
            <a:effectLst>
              <a:outerShdw blurRad="57150" dist="19050" dir="5400000" algn="ctr" rotWithShape="0">
                <a:srgbClr val="000000">
                  <a:alpha val="63000"/>
                </a:srgbClr>
              </a:outerShdw>
            </a:effectLst>
          </c:spPr>
          <c:marker>
            <c:symbol val="none"/>
          </c:marker>
          <c:dLbls>
            <c:spPr>
              <a:solidFill>
                <a:srgbClr val="0F0F0F">
                  <a:alpha val="57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9"/>
                <c:pt idx="0">
                  <c:v>Jan</c:v>
                </c:pt>
                <c:pt idx="1">
                  <c:v>Feb</c:v>
                </c:pt>
                <c:pt idx="2">
                  <c:v>Mar</c:v>
                </c:pt>
                <c:pt idx="3">
                  <c:v>Apr</c:v>
                </c:pt>
                <c:pt idx="4">
                  <c:v>May</c:v>
                </c:pt>
                <c:pt idx="5">
                  <c:v>Jun</c:v>
                </c:pt>
                <c:pt idx="6">
                  <c:v>Jul</c:v>
                </c:pt>
                <c:pt idx="7">
                  <c:v>Aug</c:v>
                </c:pt>
                <c:pt idx="8">
                  <c:v>Sep</c:v>
                </c:pt>
              </c:strCache>
            </c:strRef>
          </c:cat>
          <c:val>
            <c:numRef>
              <c:f>Sheet1!$G$2:$G$11</c:f>
              <c:numCache>
                <c:formatCode>0.0%</c:formatCode>
                <c:ptCount val="9"/>
                <c:pt idx="0">
                  <c:v>0.10716351994166048</c:v>
                </c:pt>
                <c:pt idx="1">
                  <c:v>9.7413997881760819E-2</c:v>
                </c:pt>
                <c:pt idx="2">
                  <c:v>8.9910660072161863E-2</c:v>
                </c:pt>
                <c:pt idx="3">
                  <c:v>8.5988547202580756E-2</c:v>
                </c:pt>
                <c:pt idx="4">
                  <c:v>5.3443407357979283E-2</c:v>
                </c:pt>
                <c:pt idx="5">
                  <c:v>5.5028520093018056E-2</c:v>
                </c:pt>
                <c:pt idx="6">
                  <c:v>5.6856465367990425E-2</c:v>
                </c:pt>
                <c:pt idx="7">
                  <c:v>2.8963269360066237E-2</c:v>
                </c:pt>
                <c:pt idx="8">
                  <c:v>2.0771722026418728E-2</c:v>
                </c:pt>
              </c:numCache>
            </c:numRef>
          </c:val>
          <c:smooth val="0"/>
          <c:extLst>
            <c:ext xmlns:c16="http://schemas.microsoft.com/office/drawing/2014/chart" uri="{C3380CC4-5D6E-409C-BE32-E72D297353CC}">
              <c16:uniqueId val="{00000005-C144-4EDA-997E-81EAB42D4565}"/>
            </c:ext>
          </c:extLst>
        </c:ser>
        <c:dLbls>
          <c:showLegendKey val="0"/>
          <c:showVal val="1"/>
          <c:showCatName val="0"/>
          <c:showSerName val="0"/>
          <c:showPercent val="0"/>
          <c:showBubbleSize val="0"/>
        </c:dLbls>
        <c:marker val="1"/>
        <c:smooth val="0"/>
        <c:axId val="544881648"/>
        <c:axId val="1889726464"/>
      </c:lineChart>
      <c:catAx>
        <c:axId val="544881648"/>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9726464"/>
        <c:crosses val="autoZero"/>
        <c:auto val="1"/>
        <c:lblAlgn val="ctr"/>
        <c:lblOffset val="100"/>
        <c:noMultiLvlLbl val="0"/>
      </c:catAx>
      <c:valAx>
        <c:axId val="18897264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IN"/>
                  <a:t>Delivery Charge on Product amount</a:t>
                </a:r>
              </a:p>
            </c:rich>
          </c:tx>
          <c:layout>
            <c:manualLayout>
              <c:xMode val="edge"/>
              <c:yMode val="edge"/>
              <c:x val="1.3354955642468759E-2"/>
              <c:y val="0.25807282700163914"/>
            </c:manualLayout>
          </c:layout>
          <c:overlay val="0"/>
          <c:spPr>
            <a:noFill/>
            <a:ln>
              <a:noFill/>
            </a:ln>
            <a:effectLst/>
          </c:spPr>
          <c:txPr>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8816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c:f>
              <c:strCache>
                <c:ptCount val="1"/>
                <c:pt idx="0">
                  <c:v>Morning</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10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Sheet1!$B$2:$B$10</c:f>
              <c:numCache>
                <c:formatCode>0%</c:formatCode>
                <c:ptCount val="9"/>
                <c:pt idx="0">
                  <c:v>0.01</c:v>
                </c:pt>
                <c:pt idx="1">
                  <c:v>0.01</c:v>
                </c:pt>
                <c:pt idx="2">
                  <c:v>0.01</c:v>
                </c:pt>
                <c:pt idx="3">
                  <c:v>0.01</c:v>
                </c:pt>
                <c:pt idx="4">
                  <c:v>0.04</c:v>
                </c:pt>
                <c:pt idx="5">
                  <c:v>0.02</c:v>
                </c:pt>
                <c:pt idx="6">
                  <c:v>0.05</c:v>
                </c:pt>
                <c:pt idx="7">
                  <c:v>0.21</c:v>
                </c:pt>
                <c:pt idx="8">
                  <c:v>0.11</c:v>
                </c:pt>
              </c:numCache>
            </c:numRef>
          </c:val>
          <c:extLst>
            <c:ext xmlns:c16="http://schemas.microsoft.com/office/drawing/2014/chart" uri="{C3380CC4-5D6E-409C-BE32-E72D297353CC}">
              <c16:uniqueId val="{00000000-C144-4EDA-997E-81EAB42D4565}"/>
            </c:ext>
          </c:extLst>
        </c:ser>
        <c:ser>
          <c:idx val="1"/>
          <c:order val="1"/>
          <c:tx>
            <c:strRef>
              <c:f>Sheet1!$C$1</c:f>
              <c:strCache>
                <c:ptCount val="1"/>
                <c:pt idx="0">
                  <c:v>Afternoon</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10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Sheet1!$C$2:$C$10</c:f>
              <c:numCache>
                <c:formatCode>0%</c:formatCode>
                <c:ptCount val="9"/>
                <c:pt idx="0">
                  <c:v>0.01</c:v>
                </c:pt>
                <c:pt idx="1">
                  <c:v>0</c:v>
                </c:pt>
                <c:pt idx="2">
                  <c:v>0.01</c:v>
                </c:pt>
                <c:pt idx="3">
                  <c:v>0.01</c:v>
                </c:pt>
                <c:pt idx="4">
                  <c:v>0.05</c:v>
                </c:pt>
                <c:pt idx="5">
                  <c:v>0.02</c:v>
                </c:pt>
                <c:pt idx="6">
                  <c:v>0.05</c:v>
                </c:pt>
                <c:pt idx="7">
                  <c:v>0.21</c:v>
                </c:pt>
                <c:pt idx="8">
                  <c:v>0.1</c:v>
                </c:pt>
              </c:numCache>
            </c:numRef>
          </c:val>
          <c:extLst>
            <c:ext xmlns:c16="http://schemas.microsoft.com/office/drawing/2014/chart" uri="{C3380CC4-5D6E-409C-BE32-E72D297353CC}">
              <c16:uniqueId val="{00000001-C144-4EDA-997E-81EAB42D4565}"/>
            </c:ext>
          </c:extLst>
        </c:ser>
        <c:ser>
          <c:idx val="2"/>
          <c:order val="2"/>
          <c:tx>
            <c:strRef>
              <c:f>Sheet1!$D$1</c:f>
              <c:strCache>
                <c:ptCount val="1"/>
                <c:pt idx="0">
                  <c:v>Evening</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10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Sheet1!$D$2:$D$10</c:f>
              <c:numCache>
                <c:formatCode>0%</c:formatCode>
                <c:ptCount val="9"/>
                <c:pt idx="0">
                  <c:v>0.01</c:v>
                </c:pt>
                <c:pt idx="1">
                  <c:v>0</c:v>
                </c:pt>
                <c:pt idx="2">
                  <c:v>0.01</c:v>
                </c:pt>
                <c:pt idx="3">
                  <c:v>0.01</c:v>
                </c:pt>
                <c:pt idx="4">
                  <c:v>0.05</c:v>
                </c:pt>
                <c:pt idx="5">
                  <c:v>0.02</c:v>
                </c:pt>
                <c:pt idx="6">
                  <c:v>0.06</c:v>
                </c:pt>
                <c:pt idx="7">
                  <c:v>0.21</c:v>
                </c:pt>
                <c:pt idx="8">
                  <c:v>0.11</c:v>
                </c:pt>
              </c:numCache>
            </c:numRef>
          </c:val>
          <c:extLst>
            <c:ext xmlns:c16="http://schemas.microsoft.com/office/drawing/2014/chart" uri="{C3380CC4-5D6E-409C-BE32-E72D297353CC}">
              <c16:uniqueId val="{00000002-C144-4EDA-997E-81EAB42D4565}"/>
            </c:ext>
          </c:extLst>
        </c:ser>
        <c:ser>
          <c:idx val="3"/>
          <c:order val="3"/>
          <c:tx>
            <c:strRef>
              <c:f>Sheet1!$E$1</c:f>
              <c:strCache>
                <c:ptCount val="1"/>
                <c:pt idx="0">
                  <c:v>Night</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10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Sheet1!$E$2:$E$10</c:f>
              <c:numCache>
                <c:formatCode>0%</c:formatCode>
                <c:ptCount val="9"/>
                <c:pt idx="0">
                  <c:v>0.01</c:v>
                </c:pt>
                <c:pt idx="1">
                  <c:v>0.01</c:v>
                </c:pt>
                <c:pt idx="2">
                  <c:v>0.01</c:v>
                </c:pt>
                <c:pt idx="3">
                  <c:v>0.01</c:v>
                </c:pt>
                <c:pt idx="4">
                  <c:v>0.05</c:v>
                </c:pt>
                <c:pt idx="5">
                  <c:v>0.02</c:v>
                </c:pt>
                <c:pt idx="6">
                  <c:v>7.0000000000000007E-2</c:v>
                </c:pt>
                <c:pt idx="7">
                  <c:v>0.22</c:v>
                </c:pt>
                <c:pt idx="8">
                  <c:v>0.1</c:v>
                </c:pt>
              </c:numCache>
            </c:numRef>
          </c:val>
          <c:extLst>
            <c:ext xmlns:c16="http://schemas.microsoft.com/office/drawing/2014/chart" uri="{C3380CC4-5D6E-409C-BE32-E72D297353CC}">
              <c16:uniqueId val="{00000003-C144-4EDA-997E-81EAB42D4565}"/>
            </c:ext>
          </c:extLst>
        </c:ser>
        <c:ser>
          <c:idx val="4"/>
          <c:order val="4"/>
          <c:tx>
            <c:strRef>
              <c:f>Sheet1!$F$1</c:f>
              <c:strCache>
                <c:ptCount val="1"/>
                <c:pt idx="0">
                  <c:v>Late Night</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wrap="square" lIns="38100" tIns="19050" rIns="38100" bIns="19050" anchor="ctr" anchorCtr="1">
                <a:spAutoFit/>
              </a:bodyPr>
              <a:lstStyle/>
              <a:p>
                <a:pPr>
                  <a:defRPr sz="10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Sheet1!$F$2:$F$10</c:f>
              <c:numCache>
                <c:formatCode>0%</c:formatCode>
                <c:ptCount val="9"/>
                <c:pt idx="0">
                  <c:v>0.01</c:v>
                </c:pt>
                <c:pt idx="1">
                  <c:v>0.01</c:v>
                </c:pt>
                <c:pt idx="2">
                  <c:v>0.01</c:v>
                </c:pt>
                <c:pt idx="3">
                  <c:v>0.01</c:v>
                </c:pt>
                <c:pt idx="4">
                  <c:v>0.03</c:v>
                </c:pt>
                <c:pt idx="5">
                  <c:v>0.02</c:v>
                </c:pt>
                <c:pt idx="6">
                  <c:v>0.03</c:v>
                </c:pt>
                <c:pt idx="7">
                  <c:v>0.13</c:v>
                </c:pt>
                <c:pt idx="8">
                  <c:v>0.05</c:v>
                </c:pt>
              </c:numCache>
            </c:numRef>
          </c:val>
          <c:extLst>
            <c:ext xmlns:c16="http://schemas.microsoft.com/office/drawing/2014/chart" uri="{C3380CC4-5D6E-409C-BE32-E72D297353CC}">
              <c16:uniqueId val="{00000004-C144-4EDA-997E-81EAB42D4565}"/>
            </c:ext>
          </c:extLst>
        </c:ser>
        <c:dLbls>
          <c:dLblPos val="inBase"/>
          <c:showLegendKey val="0"/>
          <c:showVal val="1"/>
          <c:showCatName val="0"/>
          <c:showSerName val="0"/>
          <c:showPercent val="0"/>
          <c:showBubbleSize val="0"/>
        </c:dLbls>
        <c:gapWidth val="219"/>
        <c:axId val="544881648"/>
        <c:axId val="1889726464"/>
      </c:barChart>
      <c:lineChart>
        <c:grouping val="standard"/>
        <c:varyColors val="0"/>
        <c:ser>
          <c:idx val="5"/>
          <c:order val="5"/>
          <c:tx>
            <c:strRef>
              <c:f>Sheet1!$G$1</c:f>
              <c:strCache>
                <c:ptCount val="1"/>
                <c:pt idx="0">
                  <c:v>Grand Total</c:v>
                </c:pt>
              </c:strCache>
            </c:strRef>
          </c:tx>
          <c:spPr>
            <a:ln w="34925" cap="rnd">
              <a:solidFill>
                <a:srgbClr val="FF0000"/>
              </a:solidFill>
              <a:round/>
            </a:ln>
            <a:effectLst>
              <a:outerShdw blurRad="57150" dist="19050" dir="5400000" algn="ctr" rotWithShape="0">
                <a:srgbClr val="000000">
                  <a:alpha val="63000"/>
                </a:srgbClr>
              </a:outerShdw>
            </a:effectLst>
          </c:spPr>
          <c:marker>
            <c:symbol val="none"/>
          </c:marker>
          <c:dLbls>
            <c:spPr>
              <a:solidFill>
                <a:srgbClr val="0F0F0F">
                  <a:alpha val="57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Jan</c:v>
                </c:pt>
                <c:pt idx="1">
                  <c:v>Feb</c:v>
                </c:pt>
                <c:pt idx="2">
                  <c:v>Mar</c:v>
                </c:pt>
                <c:pt idx="3">
                  <c:v>Apr</c:v>
                </c:pt>
                <c:pt idx="4">
                  <c:v>May</c:v>
                </c:pt>
                <c:pt idx="5">
                  <c:v>Jun</c:v>
                </c:pt>
                <c:pt idx="6">
                  <c:v>Jul</c:v>
                </c:pt>
                <c:pt idx="7">
                  <c:v>Aug</c:v>
                </c:pt>
                <c:pt idx="8">
                  <c:v>Sep</c:v>
                </c:pt>
              </c:strCache>
            </c:strRef>
          </c:cat>
          <c:val>
            <c:numRef>
              <c:f>Sheet1!$G$2:$G$10</c:f>
              <c:numCache>
                <c:formatCode>0%</c:formatCode>
                <c:ptCount val="9"/>
                <c:pt idx="0">
                  <c:v>0.01</c:v>
                </c:pt>
                <c:pt idx="1">
                  <c:v>0.01</c:v>
                </c:pt>
                <c:pt idx="2">
                  <c:v>0.01</c:v>
                </c:pt>
                <c:pt idx="3">
                  <c:v>0.01</c:v>
                </c:pt>
                <c:pt idx="4">
                  <c:v>0.05</c:v>
                </c:pt>
                <c:pt idx="5">
                  <c:v>0.02</c:v>
                </c:pt>
                <c:pt idx="6">
                  <c:v>0.05</c:v>
                </c:pt>
                <c:pt idx="7">
                  <c:v>0.21</c:v>
                </c:pt>
                <c:pt idx="8">
                  <c:v>0.1</c:v>
                </c:pt>
              </c:numCache>
            </c:numRef>
          </c:val>
          <c:smooth val="0"/>
          <c:extLst>
            <c:ext xmlns:c16="http://schemas.microsoft.com/office/drawing/2014/chart" uri="{C3380CC4-5D6E-409C-BE32-E72D297353CC}">
              <c16:uniqueId val="{00000005-C144-4EDA-997E-81EAB42D4565}"/>
            </c:ext>
          </c:extLst>
        </c:ser>
        <c:dLbls>
          <c:showLegendKey val="0"/>
          <c:showVal val="1"/>
          <c:showCatName val="0"/>
          <c:showSerName val="0"/>
          <c:showPercent val="0"/>
          <c:showBubbleSize val="0"/>
        </c:dLbls>
        <c:marker val="1"/>
        <c:smooth val="0"/>
        <c:axId val="544881648"/>
        <c:axId val="1889726464"/>
      </c:lineChart>
      <c:catAx>
        <c:axId val="544881648"/>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9726464"/>
        <c:crosses val="autoZero"/>
        <c:auto val="1"/>
        <c:lblAlgn val="ctr"/>
        <c:lblOffset val="100"/>
        <c:noMultiLvlLbl val="0"/>
      </c:catAx>
      <c:valAx>
        <c:axId val="18897264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IN" dirty="0"/>
                  <a:t>Discount</a:t>
                </a:r>
                <a:r>
                  <a:rPr lang="en-IN" baseline="0" dirty="0"/>
                  <a:t> as a percentage of Product Amount</a:t>
                </a:r>
                <a:endParaRPr lang="en-IN" dirty="0"/>
              </a:p>
            </c:rich>
          </c:tx>
          <c:layout>
            <c:manualLayout>
              <c:xMode val="edge"/>
              <c:yMode val="edge"/>
              <c:x val="1.3354955642468759E-2"/>
              <c:y val="0.25807282700163914"/>
            </c:manualLayout>
          </c:layout>
          <c:overlay val="0"/>
          <c:spPr>
            <a:noFill/>
            <a:ln>
              <a:noFill/>
            </a:ln>
            <a:effectLst/>
          </c:spPr>
          <c:txPr>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881648"/>
        <c:crosses val="autoZero"/>
        <c:crossBetween val="between"/>
        <c:majorUnit val="2.0000000000000004E-2"/>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chart>
  <c:spPr>
    <a:solidFill>
      <a:schemeClr val="bg1"/>
    </a:solidFill>
    <a:ln w="9525" cap="flat" cmpd="sng" algn="ctr">
      <a:solidFill>
        <a:schemeClr val="tx1"/>
      </a:solidFill>
      <a:round/>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IN"/>
              <a:t>Discount on Product amount - Drop area Level</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Disc. On Prod</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Pt>
            <c:idx val="16"/>
            <c:invertIfNegative val="0"/>
            <c:bubble3D val="0"/>
            <c:spPr>
              <a:solidFill>
                <a:srgbClr val="92D05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43F9-42F0-A99B-CAF5C9B0C81F}"/>
              </c:ext>
            </c:extLst>
          </c:dPt>
          <c:dPt>
            <c:idx val="23"/>
            <c:invertIfNegative val="0"/>
            <c:bubble3D val="0"/>
            <c:spPr>
              <a:solidFill>
                <a:srgbClr val="FF000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43F9-42F0-A99B-CAF5C9B0C81F}"/>
              </c:ext>
            </c:extLst>
          </c:dPt>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Sheet1!$A$2:$A$35</c:f>
              <c:strCache>
                <c:ptCount val="34"/>
                <c:pt idx="0">
                  <c:v>Akshaya Nagar</c:v>
                </c:pt>
                <c:pt idx="1">
                  <c:v>Arekere</c:v>
                </c:pt>
                <c:pt idx="2">
                  <c:v>Bannerghatta</c:v>
                </c:pt>
                <c:pt idx="3">
                  <c:v>Bellandur - Off Sarjapur Road</c:v>
                </c:pt>
                <c:pt idx="4">
                  <c:v>Bellandur, APR</c:v>
                </c:pt>
                <c:pt idx="5">
                  <c:v>Bellandur, Green Glen</c:v>
                </c:pt>
                <c:pt idx="6">
                  <c:v>Bellandur, Sakara</c:v>
                </c:pt>
                <c:pt idx="7">
                  <c:v>Bellandur, Sarjapur Road</c:v>
                </c:pt>
                <c:pt idx="8">
                  <c:v>Bilekahalli</c:v>
                </c:pt>
                <c:pt idx="9">
                  <c:v>Bomannahali - MicoLayout</c:v>
                </c:pt>
                <c:pt idx="10">
                  <c:v>Bommanahalli</c:v>
                </c:pt>
                <c:pt idx="11">
                  <c:v>BTM Stage 1</c:v>
                </c:pt>
                <c:pt idx="12">
                  <c:v>BTM Stage 2</c:v>
                </c:pt>
                <c:pt idx="13">
                  <c:v>Devarachikanna Halli</c:v>
                </c:pt>
                <c:pt idx="14">
                  <c:v>Doddanekundi</c:v>
                </c:pt>
                <c:pt idx="15">
                  <c:v>Domlur, EGL</c:v>
                </c:pt>
                <c:pt idx="16">
                  <c:v>Harlur</c:v>
                </c:pt>
                <c:pt idx="17">
                  <c:v>HSR Layout</c:v>
                </c:pt>
                <c:pt idx="18">
                  <c:v>Indiranagar</c:v>
                </c:pt>
                <c:pt idx="19">
                  <c:v>ITI Layout</c:v>
                </c:pt>
                <c:pt idx="20">
                  <c:v>Jayanagar</c:v>
                </c:pt>
                <c:pt idx="21">
                  <c:v>JP Nagar Phase 1-3</c:v>
                </c:pt>
                <c:pt idx="22">
                  <c:v>JP Nagar Phase 4-5</c:v>
                </c:pt>
                <c:pt idx="23">
                  <c:v>JP Nagar Phase 6-7</c:v>
                </c:pt>
                <c:pt idx="24">
                  <c:v>JP Nagar Phase 8-9</c:v>
                </c:pt>
                <c:pt idx="25">
                  <c:v>Kadubeesanhali, Prestige</c:v>
                </c:pt>
                <c:pt idx="26">
                  <c:v>Koramangala, Ejipura</c:v>
                </c:pt>
                <c:pt idx="27">
                  <c:v>Kudlu</c:v>
                </c:pt>
                <c:pt idx="28">
                  <c:v>Manipal County</c:v>
                </c:pt>
                <c:pt idx="29">
                  <c:v>Sarjapur Road</c:v>
                </c:pt>
                <c:pt idx="30">
                  <c:v>Victoria Layout</c:v>
                </c:pt>
                <c:pt idx="31">
                  <c:v>Viveka Nagar</c:v>
                </c:pt>
                <c:pt idx="32">
                  <c:v>Wilson Garden, Shantinagar</c:v>
                </c:pt>
                <c:pt idx="33">
                  <c:v>Yemalur</c:v>
                </c:pt>
              </c:strCache>
            </c:strRef>
          </c:cat>
          <c:val>
            <c:numRef>
              <c:f>Sheet1!$B$2:$B$35</c:f>
              <c:numCache>
                <c:formatCode>0.0%</c:formatCode>
                <c:ptCount val="34"/>
                <c:pt idx="0">
                  <c:v>1.4857575470805337E-2</c:v>
                </c:pt>
                <c:pt idx="1">
                  <c:v>8.2251082251082255E-3</c:v>
                </c:pt>
                <c:pt idx="2">
                  <c:v>2.5684568032264911E-2</c:v>
                </c:pt>
                <c:pt idx="3">
                  <c:v>7.4554575332987372E-2</c:v>
                </c:pt>
                <c:pt idx="4">
                  <c:v>2.9391516178573319E-2</c:v>
                </c:pt>
                <c:pt idx="5">
                  <c:v>4.6499008270648554E-2</c:v>
                </c:pt>
                <c:pt idx="6">
                  <c:v>3.125E-2</c:v>
                </c:pt>
                <c:pt idx="7">
                  <c:v>1.1443419377698456E-2</c:v>
                </c:pt>
                <c:pt idx="8">
                  <c:v>7.7718718574917398E-2</c:v>
                </c:pt>
                <c:pt idx="9">
                  <c:v>3.5142731139232934E-2</c:v>
                </c:pt>
                <c:pt idx="10">
                  <c:v>2.3068170063101273E-2</c:v>
                </c:pt>
                <c:pt idx="11">
                  <c:v>6.5170763900346471E-2</c:v>
                </c:pt>
                <c:pt idx="12">
                  <c:v>4.1275626423690204E-2</c:v>
                </c:pt>
                <c:pt idx="13">
                  <c:v>6.1943549914756584E-2</c:v>
                </c:pt>
                <c:pt idx="14">
                  <c:v>3.3333333333333333E-2</c:v>
                </c:pt>
                <c:pt idx="15">
                  <c:v>3.3504458254525804E-2</c:v>
                </c:pt>
                <c:pt idx="16">
                  <c:v>9.7028083619954381E-2</c:v>
                </c:pt>
                <c:pt idx="17">
                  <c:v>6.1958998165856094E-2</c:v>
                </c:pt>
                <c:pt idx="18">
                  <c:v>2.8422084286180985E-2</c:v>
                </c:pt>
                <c:pt idx="19">
                  <c:v>7.3611574368465618E-2</c:v>
                </c:pt>
                <c:pt idx="20">
                  <c:v>5.5649241146711638E-2</c:v>
                </c:pt>
                <c:pt idx="21">
                  <c:v>6.3543003851091143E-2</c:v>
                </c:pt>
                <c:pt idx="22">
                  <c:v>1.8056293149229952E-2</c:v>
                </c:pt>
                <c:pt idx="23">
                  <c:v>1.3579576317218902E-3</c:v>
                </c:pt>
                <c:pt idx="24">
                  <c:v>4.1459369817578775E-3</c:v>
                </c:pt>
                <c:pt idx="25">
                  <c:v>2.4813895781637717E-3</c:v>
                </c:pt>
                <c:pt idx="26">
                  <c:v>4.1756756756756754E-2</c:v>
                </c:pt>
                <c:pt idx="27">
                  <c:v>4.762622043901571E-2</c:v>
                </c:pt>
                <c:pt idx="28">
                  <c:v>4.881986194611445E-2</c:v>
                </c:pt>
                <c:pt idx="29">
                  <c:v>1.0912425492893169E-2</c:v>
                </c:pt>
                <c:pt idx="30">
                  <c:v>7.0707070707070704E-2</c:v>
                </c:pt>
                <c:pt idx="31">
                  <c:v>4.6022353714661405E-3</c:v>
                </c:pt>
                <c:pt idx="32">
                  <c:v>3.0927835051546393E-2</c:v>
                </c:pt>
                <c:pt idx="33">
                  <c:v>6.9141689373296997E-2</c:v>
                </c:pt>
              </c:numCache>
            </c:numRef>
          </c:val>
          <c:extLst>
            <c:ext xmlns:c16="http://schemas.microsoft.com/office/drawing/2014/chart" uri="{C3380CC4-5D6E-409C-BE32-E72D297353CC}">
              <c16:uniqueId val="{00000004-43F9-42F0-A99B-CAF5C9B0C81F}"/>
            </c:ext>
          </c:extLst>
        </c:ser>
        <c:dLbls>
          <c:dLblPos val="outEnd"/>
          <c:showLegendKey val="0"/>
          <c:showVal val="1"/>
          <c:showCatName val="0"/>
          <c:showSerName val="0"/>
          <c:showPercent val="0"/>
          <c:showBubbleSize val="0"/>
        </c:dLbls>
        <c:gapWidth val="100"/>
        <c:overlap val="-24"/>
        <c:axId val="544881648"/>
        <c:axId val="1889726464"/>
      </c:barChart>
      <c:catAx>
        <c:axId val="544881648"/>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9726464"/>
        <c:crosses val="autoZero"/>
        <c:auto val="1"/>
        <c:lblAlgn val="ctr"/>
        <c:lblOffset val="100"/>
        <c:noMultiLvlLbl val="0"/>
      </c:catAx>
      <c:valAx>
        <c:axId val="18897264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r>
                  <a:rPr lang="en-IN"/>
                  <a:t>Discount</a:t>
                </a:r>
                <a:r>
                  <a:rPr lang="en-IN" baseline="0"/>
                  <a:t> on Product Amount</a:t>
                </a:r>
                <a:endParaRPr lang="en-IN"/>
              </a:p>
            </c:rich>
          </c:tx>
          <c:layout>
            <c:manualLayout>
              <c:xMode val="edge"/>
              <c:yMode val="edge"/>
              <c:x val="1.3354955642468759E-2"/>
              <c:y val="0.25807282700163914"/>
            </c:manualLayout>
          </c:layout>
          <c:overlay val="0"/>
          <c:spPr>
            <a:noFill/>
            <a:ln>
              <a:noFill/>
            </a:ln>
            <a:effectLst/>
          </c:spPr>
          <c:txPr>
            <a:bodyPr rot="-54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881648"/>
        <c:crosses val="autoZero"/>
        <c:crossBetween val="between"/>
      </c:valAx>
      <c:spPr>
        <a:noFill/>
        <a:ln>
          <a:noFill/>
        </a:ln>
        <a:effectLst/>
      </c:spPr>
    </c:plotArea>
    <c:plotVisOnly val="1"/>
    <c:dispBlanksAs val="gap"/>
    <c:showDLblsOverMax val="0"/>
    <c:extLst/>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1" i="0" u="none" strike="noStrike" kern="1200" baseline="0">
                <a:solidFill>
                  <a:sysClr val="windowText" lastClr="000000">
                    <a:lumMod val="65000"/>
                    <a:lumOff val="35000"/>
                  </a:sysClr>
                </a:solidFill>
              </a:rPr>
              <a:t>Discount on Product amount - Slot level</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Disc. on Prod.</c:v>
                </c:pt>
              </c:strCache>
            </c:strRef>
          </c:tx>
          <c:spPr>
            <a:solidFill>
              <a:schemeClr val="accent1"/>
            </a:solidFill>
            <a:ln>
              <a:noFill/>
            </a:ln>
            <a:effectLst/>
          </c:spPr>
          <c:invertIfNegative val="0"/>
          <c:dPt>
            <c:idx val="3"/>
            <c:invertIfNegative val="0"/>
            <c:bubble3D val="0"/>
            <c:spPr>
              <a:solidFill>
                <a:srgbClr val="92D050"/>
              </a:solidFill>
              <a:ln>
                <a:noFill/>
              </a:ln>
              <a:effectLst/>
            </c:spPr>
            <c:extLst>
              <c:ext xmlns:c16="http://schemas.microsoft.com/office/drawing/2014/chart" uri="{C3380CC4-5D6E-409C-BE32-E72D297353CC}">
                <c16:uniqueId val="{00000001-23FC-44DE-A3E9-B36098830F2F}"/>
              </c:ext>
            </c:extLst>
          </c:dPt>
          <c:dPt>
            <c:idx val="4"/>
            <c:invertIfNegative val="0"/>
            <c:bubble3D val="0"/>
            <c:spPr>
              <a:solidFill>
                <a:srgbClr val="FF0000"/>
              </a:solidFill>
              <a:ln>
                <a:noFill/>
              </a:ln>
              <a:effectLst/>
            </c:spPr>
            <c:extLst>
              <c:ext xmlns:c16="http://schemas.microsoft.com/office/drawing/2014/chart" uri="{C3380CC4-5D6E-409C-BE32-E72D297353CC}">
                <c16:uniqueId val="{00000003-23FC-44DE-A3E9-B36098830F2F}"/>
              </c:ext>
            </c:extLst>
          </c:dPt>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Sheet1!$B$2:$B$6</c:f>
              <c:numCache>
                <c:formatCode>0.0%</c:formatCode>
                <c:ptCount val="5"/>
                <c:pt idx="0">
                  <c:v>6.4505556435674419E-2</c:v>
                </c:pt>
                <c:pt idx="1">
                  <c:v>6.3725599983516068E-2</c:v>
                </c:pt>
                <c:pt idx="2">
                  <c:v>6.4883511471125963E-2</c:v>
                </c:pt>
                <c:pt idx="3">
                  <c:v>6.8191666503650675E-2</c:v>
                </c:pt>
                <c:pt idx="4">
                  <c:v>3.7263840202343683E-2</c:v>
                </c:pt>
              </c:numCache>
            </c:numRef>
          </c:val>
          <c:extLst>
            <c:ext xmlns:c16="http://schemas.microsoft.com/office/drawing/2014/chart" uri="{C3380CC4-5D6E-409C-BE32-E72D297353CC}">
              <c16:uniqueId val="{00000004-23FC-44DE-A3E9-B36098830F2F}"/>
            </c:ext>
          </c:extLst>
        </c:ser>
        <c:dLbls>
          <c:dLblPos val="outEnd"/>
          <c:showLegendKey val="0"/>
          <c:showVal val="1"/>
          <c:showCatName val="0"/>
          <c:showSerName val="0"/>
          <c:showPercent val="0"/>
          <c:showBubbleSize val="0"/>
        </c:dLbls>
        <c:gapWidth val="219"/>
        <c:axId val="1073148015"/>
        <c:axId val="1474945871"/>
      </c:barChart>
      <c:catAx>
        <c:axId val="1073148015"/>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4945871"/>
        <c:crosses val="autoZero"/>
        <c:auto val="1"/>
        <c:lblAlgn val="ctr"/>
        <c:lblOffset val="100"/>
        <c:noMultiLvlLbl val="0"/>
      </c:catAx>
      <c:valAx>
        <c:axId val="1474945871"/>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000" b="0" i="0" u="none" strike="noStrike" kern="1200" baseline="0">
                    <a:solidFill>
                      <a:sysClr val="windowText" lastClr="000000">
                        <a:lumMod val="65000"/>
                        <a:lumOff val="35000"/>
                      </a:sysClr>
                    </a:solidFill>
                  </a:rPr>
                  <a:t>Discount on Product Amount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314801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7.1275594008739923E-2"/>
          <c:y val="3.7085650058840368E-2"/>
          <c:w val="0.91440410254172411"/>
          <c:h val="0.81793957594679934"/>
        </c:manualLayout>
      </c:layout>
      <c:barChart>
        <c:barDir val="col"/>
        <c:grouping val="clustered"/>
        <c:varyColors val="0"/>
        <c:ser>
          <c:idx val="0"/>
          <c:order val="0"/>
          <c:tx>
            <c:strRef>
              <c:f>Sheet1!$B$1</c:f>
              <c:strCache>
                <c:ptCount val="1"/>
                <c:pt idx="0">
                  <c:v>Sunday</c:v>
                </c:pt>
              </c:strCache>
            </c:strRef>
          </c:tx>
          <c:spPr>
            <a:solidFill>
              <a:schemeClr val="accent1">
                <a:shade val="45000"/>
              </a:schemeClr>
            </a:solidFill>
            <a:ln>
              <a:noFill/>
            </a:ln>
            <a:effectLst/>
          </c:spPr>
          <c:invertIfNegative val="0"/>
          <c:dLbls>
            <c:spPr>
              <a:noFill/>
              <a:ln>
                <a:noFill/>
              </a:ln>
              <a:effectLst/>
            </c:spPr>
            <c:txPr>
              <a:bodyPr rot="-5400000" spcFirstLastPara="1" vertOverflow="ellipsis" wrap="square" lIns="38100" tIns="19050" rIns="38100" bIns="19050" anchor="b" anchorCtr="0">
                <a:spAutoFit/>
              </a:bodyPr>
              <a:lstStyle/>
              <a:p>
                <a:pPr>
                  <a:defRPr sz="800" b="1"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Sheet1!$B$2:$B$6</c:f>
              <c:numCache>
                <c:formatCode>0.00%</c:formatCode>
                <c:ptCount val="5"/>
                <c:pt idx="0">
                  <c:v>0.99764982373678024</c:v>
                </c:pt>
                <c:pt idx="1">
                  <c:v>0.99896587383660806</c:v>
                </c:pt>
                <c:pt idx="2">
                  <c:v>1</c:v>
                </c:pt>
                <c:pt idx="3">
                  <c:v>0.99865771812080539</c:v>
                </c:pt>
                <c:pt idx="4">
                  <c:v>0.99632352941176472</c:v>
                </c:pt>
              </c:numCache>
            </c:numRef>
          </c:val>
          <c:extLst>
            <c:ext xmlns:c16="http://schemas.microsoft.com/office/drawing/2014/chart" uri="{C3380CC4-5D6E-409C-BE32-E72D297353CC}">
              <c16:uniqueId val="{00000000-C117-43B3-8CB3-1D98C75866DF}"/>
            </c:ext>
          </c:extLst>
        </c:ser>
        <c:ser>
          <c:idx val="1"/>
          <c:order val="1"/>
          <c:tx>
            <c:strRef>
              <c:f>Sheet1!$C$1</c:f>
              <c:strCache>
                <c:ptCount val="1"/>
                <c:pt idx="0">
                  <c:v>Monday</c:v>
                </c:pt>
              </c:strCache>
            </c:strRef>
          </c:tx>
          <c:spPr>
            <a:solidFill>
              <a:schemeClr val="accent1">
                <a:shade val="61000"/>
              </a:schemeClr>
            </a:solidFill>
            <a:ln>
              <a:noFill/>
            </a:ln>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800" b="1" i="0" u="none" strike="noStrike" kern="1200" baseline="0">
                    <a:solidFill>
                      <a:schemeClr val="bg1"/>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Sheet1!$C$2:$C$6</c:f>
              <c:numCache>
                <c:formatCode>0.00%</c:formatCode>
                <c:ptCount val="5"/>
                <c:pt idx="0">
                  <c:v>0.99859353023909991</c:v>
                </c:pt>
                <c:pt idx="1">
                  <c:v>0.99741602067183466</c:v>
                </c:pt>
                <c:pt idx="2">
                  <c:v>0.99845916795069334</c:v>
                </c:pt>
                <c:pt idx="3">
                  <c:v>0.99724517906336085</c:v>
                </c:pt>
                <c:pt idx="4">
                  <c:v>0.9907407407407407</c:v>
                </c:pt>
              </c:numCache>
            </c:numRef>
          </c:val>
          <c:extLst>
            <c:ext xmlns:c16="http://schemas.microsoft.com/office/drawing/2014/chart" uri="{C3380CC4-5D6E-409C-BE32-E72D297353CC}">
              <c16:uniqueId val="{00000001-C117-43B3-8CB3-1D98C75866DF}"/>
            </c:ext>
          </c:extLst>
        </c:ser>
        <c:ser>
          <c:idx val="2"/>
          <c:order val="2"/>
          <c:tx>
            <c:strRef>
              <c:f>Sheet1!$D$1</c:f>
              <c:strCache>
                <c:ptCount val="1"/>
                <c:pt idx="0">
                  <c:v>Tuesday</c:v>
                </c:pt>
              </c:strCache>
            </c:strRef>
          </c:tx>
          <c:spPr>
            <a:solidFill>
              <a:schemeClr val="accent1">
                <a:shade val="76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800" b="1" i="0" u="none" strike="noStrike" kern="1200" baseline="0">
                    <a:solidFill>
                      <a:schemeClr val="accent2">
                        <a:lumMod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Sheet1!$D$2:$D$6</c:f>
              <c:numCache>
                <c:formatCode>0.00%</c:formatCode>
                <c:ptCount val="5"/>
                <c:pt idx="0">
                  <c:v>0.99736842105263157</c:v>
                </c:pt>
                <c:pt idx="1">
                  <c:v>0.99349804941482445</c:v>
                </c:pt>
                <c:pt idx="2">
                  <c:v>0.99694656488549616</c:v>
                </c:pt>
                <c:pt idx="3">
                  <c:v>0.99581589958159</c:v>
                </c:pt>
                <c:pt idx="4">
                  <c:v>0.98941798941798942</c:v>
                </c:pt>
              </c:numCache>
            </c:numRef>
          </c:val>
          <c:extLst>
            <c:ext xmlns:c16="http://schemas.microsoft.com/office/drawing/2014/chart" uri="{C3380CC4-5D6E-409C-BE32-E72D297353CC}">
              <c16:uniqueId val="{00000002-C117-43B3-8CB3-1D98C75866DF}"/>
            </c:ext>
          </c:extLst>
        </c:ser>
        <c:ser>
          <c:idx val="3"/>
          <c:order val="3"/>
          <c:tx>
            <c:strRef>
              <c:f>Sheet1!$E$1</c:f>
              <c:strCache>
                <c:ptCount val="1"/>
                <c:pt idx="0">
                  <c:v>Wednesday</c:v>
                </c:pt>
              </c:strCache>
            </c:strRef>
          </c:tx>
          <c:spPr>
            <a:solidFill>
              <a:schemeClr val="accent1">
                <a:shade val="92000"/>
              </a:schemeClr>
            </a:solidFill>
            <a:ln>
              <a:noFill/>
            </a:ln>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800" b="1" i="0" u="none" strike="noStrike" kern="1200" baseline="0">
                    <a:solidFill>
                      <a:schemeClr val="accent2">
                        <a:lumMod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Sheet1!$E$2:$E$6</c:f>
              <c:numCache>
                <c:formatCode>0.00%</c:formatCode>
                <c:ptCount val="5"/>
                <c:pt idx="0">
                  <c:v>0.99482535575679176</c:v>
                </c:pt>
                <c:pt idx="1">
                  <c:v>0.99642004773269688</c:v>
                </c:pt>
                <c:pt idx="2">
                  <c:v>0.99687010954616584</c:v>
                </c:pt>
                <c:pt idx="3">
                  <c:v>0.98997134670487108</c:v>
                </c:pt>
                <c:pt idx="4">
                  <c:v>1</c:v>
                </c:pt>
              </c:numCache>
            </c:numRef>
          </c:val>
          <c:extLst>
            <c:ext xmlns:c16="http://schemas.microsoft.com/office/drawing/2014/chart" uri="{C3380CC4-5D6E-409C-BE32-E72D297353CC}">
              <c16:uniqueId val="{00000003-C117-43B3-8CB3-1D98C75866DF}"/>
            </c:ext>
          </c:extLst>
        </c:ser>
        <c:ser>
          <c:idx val="4"/>
          <c:order val="4"/>
          <c:tx>
            <c:strRef>
              <c:f>Sheet1!$F$1</c:f>
              <c:strCache>
                <c:ptCount val="1"/>
                <c:pt idx="0">
                  <c:v>Thursday</c:v>
                </c:pt>
              </c:strCache>
            </c:strRef>
          </c:tx>
          <c:spPr>
            <a:solidFill>
              <a:schemeClr val="accent1">
                <a:tint val="93000"/>
              </a:schemeClr>
            </a:solidFill>
            <a:ln>
              <a:noFill/>
            </a:ln>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800" b="1" i="0" u="none" strike="noStrike" kern="1200" baseline="0">
                    <a:solidFill>
                      <a:schemeClr val="accent2">
                        <a:lumMod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Sheet1!$F$2:$F$6</c:f>
              <c:numCache>
                <c:formatCode>0.00%</c:formatCode>
                <c:ptCount val="5"/>
                <c:pt idx="0">
                  <c:v>0.99358151476251599</c:v>
                </c:pt>
                <c:pt idx="1">
                  <c:v>0.99875930521091816</c:v>
                </c:pt>
                <c:pt idx="2">
                  <c:v>0.99850523168908822</c:v>
                </c:pt>
                <c:pt idx="3">
                  <c:v>0.99622641509433962</c:v>
                </c:pt>
                <c:pt idx="4">
                  <c:v>0.99514563106796117</c:v>
                </c:pt>
              </c:numCache>
            </c:numRef>
          </c:val>
          <c:extLst>
            <c:ext xmlns:c16="http://schemas.microsoft.com/office/drawing/2014/chart" uri="{C3380CC4-5D6E-409C-BE32-E72D297353CC}">
              <c16:uniqueId val="{00000004-C117-43B3-8CB3-1D98C75866DF}"/>
            </c:ext>
          </c:extLst>
        </c:ser>
        <c:ser>
          <c:idx val="5"/>
          <c:order val="5"/>
          <c:tx>
            <c:strRef>
              <c:f>Sheet1!$G$1</c:f>
              <c:strCache>
                <c:ptCount val="1"/>
                <c:pt idx="0">
                  <c:v>Friday</c:v>
                </c:pt>
              </c:strCache>
            </c:strRef>
          </c:tx>
          <c:spPr>
            <a:solidFill>
              <a:schemeClr val="accent1">
                <a:tint val="77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800" b="1" i="0" u="none" strike="noStrike" kern="1200" baseline="0">
                    <a:solidFill>
                      <a:schemeClr val="accent2">
                        <a:lumMod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Sheet1!$G$2:$G$6</c:f>
              <c:numCache>
                <c:formatCode>0.00%</c:formatCode>
                <c:ptCount val="5"/>
                <c:pt idx="0">
                  <c:v>0.98652291105121293</c:v>
                </c:pt>
                <c:pt idx="1">
                  <c:v>0.99769053117782913</c:v>
                </c:pt>
                <c:pt idx="2">
                  <c:v>0.99572039942938662</c:v>
                </c:pt>
                <c:pt idx="3">
                  <c:v>0.99351491569390404</c:v>
                </c:pt>
                <c:pt idx="4">
                  <c:v>0.9919028340080972</c:v>
                </c:pt>
              </c:numCache>
            </c:numRef>
          </c:val>
          <c:extLst>
            <c:ext xmlns:c16="http://schemas.microsoft.com/office/drawing/2014/chart" uri="{C3380CC4-5D6E-409C-BE32-E72D297353CC}">
              <c16:uniqueId val="{00000005-C117-43B3-8CB3-1D98C75866DF}"/>
            </c:ext>
          </c:extLst>
        </c:ser>
        <c:ser>
          <c:idx val="6"/>
          <c:order val="6"/>
          <c:tx>
            <c:strRef>
              <c:f>Sheet1!$H$1</c:f>
              <c:strCache>
                <c:ptCount val="1"/>
                <c:pt idx="0">
                  <c:v>Saturday</c:v>
                </c:pt>
              </c:strCache>
            </c:strRef>
          </c:tx>
          <c:spPr>
            <a:solidFill>
              <a:schemeClr val="accent1">
                <a:tint val="62000"/>
              </a:schemeClr>
            </a:solidFill>
            <a:ln>
              <a:noFill/>
            </a:ln>
            <a:effectLst/>
          </c:spPr>
          <c:invertIfNegative val="0"/>
          <c:dLbls>
            <c:spPr>
              <a:noFill/>
              <a:ln>
                <a:noFill/>
              </a:ln>
              <a:effectLst/>
            </c:spPr>
            <c:txPr>
              <a:bodyPr rot="-5400000" spcFirstLastPara="1" vertOverflow="ellipsis" wrap="square" lIns="38100" tIns="19050" rIns="38100" bIns="19050" anchor="ctr" anchorCtr="0">
                <a:spAutoFit/>
              </a:bodyPr>
              <a:lstStyle/>
              <a:p>
                <a:pPr algn="ctr">
                  <a:defRPr lang="en-US" sz="800" b="1" i="0" u="none" strike="noStrike" kern="1200" baseline="0">
                    <a:solidFill>
                      <a:schemeClr val="accent2">
                        <a:lumMod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Sheet1!$H$2:$H$6</c:f>
              <c:numCache>
                <c:formatCode>0.00%</c:formatCode>
                <c:ptCount val="5"/>
                <c:pt idx="0">
                  <c:v>0.99741267787839583</c:v>
                </c:pt>
                <c:pt idx="1">
                  <c:v>0.99889380530973448</c:v>
                </c:pt>
                <c:pt idx="2">
                  <c:v>0.9929775280898876</c:v>
                </c:pt>
                <c:pt idx="3">
                  <c:v>0.97886393659180981</c:v>
                </c:pt>
                <c:pt idx="4">
                  <c:v>0.9920948616600791</c:v>
                </c:pt>
              </c:numCache>
            </c:numRef>
          </c:val>
          <c:extLst>
            <c:ext xmlns:c16="http://schemas.microsoft.com/office/drawing/2014/chart" uri="{C3380CC4-5D6E-409C-BE32-E72D297353CC}">
              <c16:uniqueId val="{00000006-C117-43B3-8CB3-1D98C75866DF}"/>
            </c:ext>
          </c:extLst>
        </c:ser>
        <c:dLbls>
          <c:showLegendKey val="0"/>
          <c:showVal val="1"/>
          <c:showCatName val="0"/>
          <c:showSerName val="0"/>
          <c:showPercent val="0"/>
          <c:showBubbleSize val="0"/>
        </c:dLbls>
        <c:gapWidth val="227"/>
        <c:overlap val="-20"/>
        <c:axId val="1482489263"/>
        <c:axId val="1699891631"/>
      </c:barChart>
      <c:lineChart>
        <c:grouping val="standard"/>
        <c:varyColors val="0"/>
        <c:ser>
          <c:idx val="7"/>
          <c:order val="7"/>
          <c:tx>
            <c:strRef>
              <c:f>Sheet1!$I$1</c:f>
              <c:strCache>
                <c:ptCount val="1"/>
                <c:pt idx="0">
                  <c:v>Slot Average</c:v>
                </c:pt>
              </c:strCache>
            </c:strRef>
          </c:tx>
          <c:spPr>
            <a:ln w="22225" cap="rnd">
              <a:solidFill>
                <a:srgbClr val="FF0000"/>
              </a:solidFill>
              <a:round/>
            </a:ln>
            <a:effectLst/>
          </c:spPr>
          <c:marker>
            <c:symbol val="none"/>
          </c:marker>
          <c:dLbls>
            <c:spPr>
              <a:solidFill>
                <a:schemeClr val="tx1">
                  <a:alpha val="60000"/>
                </a:schemeClr>
              </a:solid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strRef>
              <c:f>Sheet1!$A$2:$A$6</c:f>
              <c:strCache>
                <c:ptCount val="5"/>
                <c:pt idx="0">
                  <c:v>Morning</c:v>
                </c:pt>
                <c:pt idx="1">
                  <c:v>Afternoon</c:v>
                </c:pt>
                <c:pt idx="2">
                  <c:v>Evening</c:v>
                </c:pt>
                <c:pt idx="3">
                  <c:v>Night</c:v>
                </c:pt>
                <c:pt idx="4">
                  <c:v>Late Night</c:v>
                </c:pt>
              </c:strCache>
            </c:strRef>
          </c:cat>
          <c:val>
            <c:numRef>
              <c:f>Sheet1!$I$2:$I$6</c:f>
              <c:numCache>
                <c:formatCode>0.00%</c:formatCode>
                <c:ptCount val="5"/>
                <c:pt idx="0">
                  <c:v>0.99517535720912975</c:v>
                </c:pt>
                <c:pt idx="1">
                  <c:v>0.99746792707629983</c:v>
                </c:pt>
                <c:pt idx="2">
                  <c:v>0.99702886247877764</c:v>
                </c:pt>
                <c:pt idx="3">
                  <c:v>0.99289690919562301</c:v>
                </c:pt>
                <c:pt idx="4">
                  <c:v>0.99370673379483954</c:v>
                </c:pt>
              </c:numCache>
            </c:numRef>
          </c:val>
          <c:smooth val="0"/>
          <c:extLst>
            <c:ext xmlns:c16="http://schemas.microsoft.com/office/drawing/2014/chart" uri="{C3380CC4-5D6E-409C-BE32-E72D297353CC}">
              <c16:uniqueId val="{00000007-C117-43B3-8CB3-1D98C75866DF}"/>
            </c:ext>
          </c:extLst>
        </c:ser>
        <c:dLbls>
          <c:showLegendKey val="0"/>
          <c:showVal val="1"/>
          <c:showCatName val="0"/>
          <c:showSerName val="0"/>
          <c:showPercent val="0"/>
          <c:showBubbleSize val="0"/>
        </c:dLbls>
        <c:marker val="1"/>
        <c:smooth val="0"/>
        <c:axId val="553776112"/>
        <c:axId val="1699809295"/>
      </c:lineChart>
      <c:catAx>
        <c:axId val="148248926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out"/>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1699891631"/>
        <c:crosses val="autoZero"/>
        <c:auto val="1"/>
        <c:lblAlgn val="ctr"/>
        <c:lblOffset val="100"/>
        <c:noMultiLvlLbl val="0"/>
      </c:catAx>
      <c:valAx>
        <c:axId val="1699891631"/>
        <c:scaling>
          <c:orientation val="minMax"/>
          <c:max val="1"/>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r>
                  <a:rPr lang="en-IN"/>
                  <a:t>Completion</a:t>
                </a:r>
                <a:r>
                  <a:rPr lang="en-IN" baseline="0"/>
                  <a:t> Rate</a:t>
                </a:r>
                <a:endParaRPr lang="en-IN"/>
              </a:p>
            </c:rich>
          </c:tx>
          <c:layout>
            <c:manualLayout>
              <c:xMode val="edge"/>
              <c:yMode val="edge"/>
              <c:x val="3.2810515183727363E-4"/>
              <c:y val="0.36358725370870154"/>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endParaRPr lang="en-US"/>
            </a:p>
          </c:txPr>
        </c:title>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dk1">
                    <a:lumMod val="65000"/>
                    <a:lumOff val="35000"/>
                  </a:schemeClr>
                </a:solidFill>
                <a:latin typeface="+mn-lt"/>
                <a:ea typeface="+mn-ea"/>
                <a:cs typeface="+mn-cs"/>
              </a:defRPr>
            </a:pPr>
            <a:endParaRPr lang="en-US"/>
          </a:p>
        </c:txPr>
        <c:crossAx val="1482489263"/>
        <c:crosses val="autoZero"/>
        <c:crossBetween val="between"/>
      </c:valAx>
      <c:valAx>
        <c:axId val="1699809295"/>
        <c:scaling>
          <c:orientation val="minMax"/>
          <c:min val="0.96500000000000008"/>
        </c:scaling>
        <c:delete val="1"/>
        <c:axPos val="r"/>
        <c:numFmt formatCode="0.00%" sourceLinked="1"/>
        <c:majorTickMark val="none"/>
        <c:minorTickMark val="none"/>
        <c:tickLblPos val="nextTo"/>
        <c:crossAx val="553776112"/>
        <c:crosses val="max"/>
        <c:crossBetween val="between"/>
      </c:valAx>
      <c:catAx>
        <c:axId val="553776112"/>
        <c:scaling>
          <c:orientation val="minMax"/>
        </c:scaling>
        <c:delete val="1"/>
        <c:axPos val="b"/>
        <c:numFmt formatCode="General" sourceLinked="1"/>
        <c:majorTickMark val="out"/>
        <c:minorTickMark val="none"/>
        <c:tickLblPos val="nextTo"/>
        <c:crossAx val="1699809295"/>
        <c:crosses val="autoZero"/>
        <c:auto val="1"/>
        <c:lblAlgn val="ctr"/>
        <c:lblOffset val="100"/>
        <c:noMultiLvlLbl val="0"/>
      </c:cat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1036999862442806E-2"/>
          <c:y val="3.3205256792235759E-2"/>
          <c:w val="0.91784570315157143"/>
          <c:h val="0.71025744256333656"/>
        </c:manualLayout>
      </c:layout>
      <c:barChart>
        <c:barDir val="col"/>
        <c:grouping val="clustered"/>
        <c:varyColors val="0"/>
        <c:ser>
          <c:idx val="0"/>
          <c:order val="0"/>
          <c:tx>
            <c:strRef>
              <c:f>Sheet1!$B$1</c:f>
              <c:strCache>
                <c:ptCount val="1"/>
                <c:pt idx="0">
                  <c:v>Completion Rate</c:v>
                </c:pt>
              </c:strCache>
            </c:strRef>
          </c:tx>
          <c:spPr>
            <a:solidFill>
              <a:schemeClr val="accent1"/>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Whitefield</c:v>
                </c:pt>
                <c:pt idx="1">
                  <c:v>Cox Town</c:v>
                </c:pt>
                <c:pt idx="2">
                  <c:v>Bellandur, ETV</c:v>
                </c:pt>
                <c:pt idx="3">
                  <c:v>Marathahalli</c:v>
                </c:pt>
                <c:pt idx="4">
                  <c:v>Domlur, EGL</c:v>
                </c:pt>
                <c:pt idx="5">
                  <c:v>Viveka Nagar</c:v>
                </c:pt>
                <c:pt idx="6">
                  <c:v>Indiranagar</c:v>
                </c:pt>
                <c:pt idx="7">
                  <c:v>BTM Stage 1</c:v>
                </c:pt>
                <c:pt idx="8">
                  <c:v>Bommanahalli</c:v>
                </c:pt>
                <c:pt idx="9">
                  <c:v>Manipal County</c:v>
                </c:pt>
                <c:pt idx="10">
                  <c:v>Bellandur, Green Glen</c:v>
                </c:pt>
                <c:pt idx="11">
                  <c:v>Bomannahali - MicoLayout</c:v>
                </c:pt>
                <c:pt idx="12">
                  <c:v>Koramangala, Ejipura</c:v>
                </c:pt>
                <c:pt idx="13">
                  <c:v>Kudlu</c:v>
                </c:pt>
                <c:pt idx="14">
                  <c:v>ITI Layout</c:v>
                </c:pt>
                <c:pt idx="15">
                  <c:v>HSR Layout</c:v>
                </c:pt>
                <c:pt idx="16">
                  <c:v>Harlur</c:v>
                </c:pt>
                <c:pt idx="17">
                  <c:v>Frazer Town</c:v>
                </c:pt>
                <c:pt idx="18">
                  <c:v>JP Nagar Phase 8-9</c:v>
                </c:pt>
                <c:pt idx="19">
                  <c:v>Kadubeesanhali, Prestige</c:v>
                </c:pt>
                <c:pt idx="20">
                  <c:v>Challagatta</c:v>
                </c:pt>
                <c:pt idx="21">
                  <c:v>Kadubeesanhali, PTP</c:v>
                </c:pt>
                <c:pt idx="22">
                  <c:v>CV Raman Nagar</c:v>
                </c:pt>
                <c:pt idx="23">
                  <c:v>Bilekahalli</c:v>
                </c:pt>
                <c:pt idx="24">
                  <c:v>Doddanekundi</c:v>
                </c:pt>
                <c:pt idx="25">
                  <c:v>Binnipet</c:v>
                </c:pt>
                <c:pt idx="26">
                  <c:v>Akshaya Nagar</c:v>
                </c:pt>
                <c:pt idx="27">
                  <c:v>Kumaraswamy Layout</c:v>
                </c:pt>
                <c:pt idx="28">
                  <c:v>Banashankari Stage 2</c:v>
                </c:pt>
                <c:pt idx="29">
                  <c:v>Mahadevapura</c:v>
                </c:pt>
                <c:pt idx="30">
                  <c:v>Bellandur, Sarjapur Road</c:v>
                </c:pt>
                <c:pt idx="31">
                  <c:v>Bannerghatta</c:v>
                </c:pt>
                <c:pt idx="32">
                  <c:v>JP Nagar Phase 1-3</c:v>
                </c:pt>
                <c:pt idx="33">
                  <c:v>Basavanagudi</c:v>
                </c:pt>
                <c:pt idx="34">
                  <c:v>JP Nagar Phase 6-7</c:v>
                </c:pt>
                <c:pt idx="35">
                  <c:v>Pattandur</c:v>
                </c:pt>
                <c:pt idx="36">
                  <c:v>Bellandur, APR</c:v>
                </c:pt>
                <c:pt idx="37">
                  <c:v>Richmond Town</c:v>
                </c:pt>
                <c:pt idx="38">
                  <c:v>Bellandur, Ecospace</c:v>
                </c:pt>
                <c:pt idx="39">
                  <c:v>Sarjapur Road</c:v>
                </c:pt>
                <c:pt idx="40">
                  <c:v>Bellandur, Sakara</c:v>
                </c:pt>
                <c:pt idx="41">
                  <c:v>Victoria Layout</c:v>
                </c:pt>
                <c:pt idx="42">
                  <c:v>JP Nagar Phase 4-5</c:v>
                </c:pt>
                <c:pt idx="43">
                  <c:v>Vimanapura</c:v>
                </c:pt>
                <c:pt idx="44">
                  <c:v>Devarachikanna Halli</c:v>
                </c:pt>
                <c:pt idx="45">
                  <c:v>Brookefield</c:v>
                </c:pt>
                <c:pt idx="46">
                  <c:v>Jayanagar</c:v>
                </c:pt>
                <c:pt idx="47">
                  <c:v>Bellandur - Off Sarjapur Road</c:v>
                </c:pt>
                <c:pt idx="48">
                  <c:v>Arekere</c:v>
                </c:pt>
                <c:pt idx="49">
                  <c:v>Wilson Garden, Shantinagar</c:v>
                </c:pt>
                <c:pt idx="50">
                  <c:v>BTM Stage 2</c:v>
                </c:pt>
                <c:pt idx="51">
                  <c:v>Yemalur</c:v>
                </c:pt>
              </c:strCache>
            </c:strRef>
          </c:cat>
          <c:val>
            <c:numRef>
              <c:f>Sheet1!$B$2:$B$53</c:f>
              <c:numCache>
                <c:formatCode>0.0%</c:formatCode>
                <c:ptCount val="52"/>
                <c:pt idx="0">
                  <c:v>0</c:v>
                </c:pt>
                <c:pt idx="1">
                  <c:v>0</c:v>
                </c:pt>
                <c:pt idx="2">
                  <c:v>0.5</c:v>
                </c:pt>
                <c:pt idx="3">
                  <c:v>0.66666666666666663</c:v>
                </c:pt>
                <c:pt idx="4">
                  <c:v>0.75</c:v>
                </c:pt>
                <c:pt idx="5">
                  <c:v>0.8571428571428571</c:v>
                </c:pt>
                <c:pt idx="6">
                  <c:v>0.875</c:v>
                </c:pt>
                <c:pt idx="7">
                  <c:v>0.97142857142857142</c:v>
                </c:pt>
                <c:pt idx="8">
                  <c:v>0.98076923076923073</c:v>
                </c:pt>
                <c:pt idx="9">
                  <c:v>0.98750000000000004</c:v>
                </c:pt>
                <c:pt idx="10">
                  <c:v>0.9925373134328358</c:v>
                </c:pt>
                <c:pt idx="11">
                  <c:v>0.99274047186932846</c:v>
                </c:pt>
                <c:pt idx="12">
                  <c:v>0.99375000000000002</c:v>
                </c:pt>
                <c:pt idx="13">
                  <c:v>0.99420849420849422</c:v>
                </c:pt>
                <c:pt idx="14">
                  <c:v>0.99594526102382164</c:v>
                </c:pt>
                <c:pt idx="15">
                  <c:v>0.9960401098550169</c:v>
                </c:pt>
                <c:pt idx="16">
                  <c:v>0.99694423223834994</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pt idx="40">
                  <c:v>1</c:v>
                </c:pt>
                <c:pt idx="41">
                  <c:v>1</c:v>
                </c:pt>
                <c:pt idx="42">
                  <c:v>1</c:v>
                </c:pt>
                <c:pt idx="43">
                  <c:v>1</c:v>
                </c:pt>
                <c:pt idx="44">
                  <c:v>1</c:v>
                </c:pt>
                <c:pt idx="45">
                  <c:v>1</c:v>
                </c:pt>
                <c:pt idx="46">
                  <c:v>1</c:v>
                </c:pt>
                <c:pt idx="47">
                  <c:v>1</c:v>
                </c:pt>
                <c:pt idx="48">
                  <c:v>1</c:v>
                </c:pt>
                <c:pt idx="49">
                  <c:v>1</c:v>
                </c:pt>
                <c:pt idx="50">
                  <c:v>1</c:v>
                </c:pt>
                <c:pt idx="51">
                  <c:v>1</c:v>
                </c:pt>
              </c:numCache>
            </c:numRef>
          </c:val>
          <c:extLst>
            <c:ext xmlns:c16="http://schemas.microsoft.com/office/drawing/2014/chart" uri="{C3380CC4-5D6E-409C-BE32-E72D297353CC}">
              <c16:uniqueId val="{00000002-5ABB-408D-8C38-C169D1A082E0}"/>
            </c:ext>
          </c:extLst>
        </c:ser>
        <c:dLbls>
          <c:showLegendKey val="0"/>
          <c:showVal val="1"/>
          <c:showCatName val="0"/>
          <c:showSerName val="0"/>
          <c:showPercent val="0"/>
          <c:showBubbleSize val="0"/>
        </c:dLbls>
        <c:gapWidth val="59"/>
        <c:axId val="1532304815"/>
        <c:axId val="884261055"/>
      </c:barChart>
      <c:catAx>
        <c:axId val="15323048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84261055"/>
        <c:crosses val="autoZero"/>
        <c:auto val="1"/>
        <c:lblAlgn val="ctr"/>
        <c:lblOffset val="100"/>
        <c:noMultiLvlLbl val="0"/>
      </c:catAx>
      <c:valAx>
        <c:axId val="884261055"/>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53230481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616969270593763E-2"/>
          <c:y val="4.5387520023213501E-2"/>
          <c:w val="0.86021201817126813"/>
          <c:h val="0.85205491443683723"/>
        </c:manualLayout>
      </c:layout>
      <c:barChart>
        <c:barDir val="bar"/>
        <c:grouping val="clustered"/>
        <c:varyColors val="0"/>
        <c:ser>
          <c:idx val="0"/>
          <c:order val="0"/>
          <c:tx>
            <c:strRef>
              <c:f>Sheet1!$B$1</c:f>
              <c:strCache>
                <c:ptCount val="1"/>
                <c:pt idx="0">
                  <c:v>Comp. Rate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Sheet1!$A$2:$A$26</c:f>
              <c:numCache>
                <c:formatCode>General</c:formatCode>
                <c:ptCount val="2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numCache>
            </c:numRef>
          </c:cat>
          <c:val>
            <c:numRef>
              <c:f>Sheet1!$B$2:$B$26</c:f>
              <c:numCache>
                <c:formatCode>0.00%</c:formatCode>
                <c:ptCount val="25"/>
                <c:pt idx="0">
                  <c:v>0.99265924698081931</c:v>
                </c:pt>
                <c:pt idx="1">
                  <c:v>0.99727520435967298</c:v>
                </c:pt>
                <c:pt idx="2">
                  <c:v>0.99407915238392019</c:v>
                </c:pt>
                <c:pt idx="3">
                  <c:v>0.99557165861513686</c:v>
                </c:pt>
                <c:pt idx="4">
                  <c:v>0.99751984126984128</c:v>
                </c:pt>
                <c:pt idx="5">
                  <c:v>0.99397186872069654</c:v>
                </c:pt>
                <c:pt idx="6">
                  <c:v>0.99662447257383968</c:v>
                </c:pt>
                <c:pt idx="7">
                  <c:v>0.99785407725321884</c:v>
                </c:pt>
                <c:pt idx="8">
                  <c:v>0.99460916442048519</c:v>
                </c:pt>
                <c:pt idx="9">
                  <c:v>0.9981718464351006</c:v>
                </c:pt>
                <c:pt idx="10">
                  <c:v>0.99334811529933487</c:v>
                </c:pt>
                <c:pt idx="11">
                  <c:v>1</c:v>
                </c:pt>
                <c:pt idx="12">
                  <c:v>1</c:v>
                </c:pt>
                <c:pt idx="13">
                  <c:v>0.99567099567099571</c:v>
                </c:pt>
                <c:pt idx="14">
                  <c:v>1</c:v>
                </c:pt>
                <c:pt idx="15">
                  <c:v>0.99248120300751874</c:v>
                </c:pt>
                <c:pt idx="16">
                  <c:v>1</c:v>
                </c:pt>
                <c:pt idx="17">
                  <c:v>1</c:v>
                </c:pt>
                <c:pt idx="18">
                  <c:v>1</c:v>
                </c:pt>
                <c:pt idx="19">
                  <c:v>1</c:v>
                </c:pt>
                <c:pt idx="20">
                  <c:v>1</c:v>
                </c:pt>
                <c:pt idx="21">
                  <c:v>1</c:v>
                </c:pt>
                <c:pt idx="22">
                  <c:v>1</c:v>
                </c:pt>
                <c:pt idx="23">
                  <c:v>1</c:v>
                </c:pt>
                <c:pt idx="24">
                  <c:v>1</c:v>
                </c:pt>
              </c:numCache>
            </c:numRef>
          </c:val>
          <c:extLst>
            <c:ext xmlns:c16="http://schemas.microsoft.com/office/drawing/2014/chart" uri="{C3380CC4-5D6E-409C-BE32-E72D297353CC}">
              <c16:uniqueId val="{00000000-E26E-4F15-96FB-F9577737AC0D}"/>
            </c:ext>
          </c:extLst>
        </c:ser>
        <c:dLbls>
          <c:showLegendKey val="0"/>
          <c:showVal val="1"/>
          <c:showCatName val="0"/>
          <c:showSerName val="0"/>
          <c:showPercent val="0"/>
          <c:showBubbleSize val="0"/>
        </c:dLbls>
        <c:gapWidth val="72"/>
        <c:overlap val="31"/>
        <c:axId val="1532306735"/>
        <c:axId val="1626457391"/>
      </c:barChart>
      <c:catAx>
        <c:axId val="1532306735"/>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Number of Products</a:t>
                </a:r>
              </a:p>
            </c:rich>
          </c:tx>
          <c:layout>
            <c:manualLayout>
              <c:xMode val="edge"/>
              <c:yMode val="edge"/>
              <c:x val="2.5899601044216632E-2"/>
              <c:y val="0.35836124495632077"/>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626457391"/>
        <c:crosses val="autoZero"/>
        <c:auto val="1"/>
        <c:lblAlgn val="ctr"/>
        <c:lblOffset val="100"/>
        <c:noMultiLvlLbl val="0"/>
      </c:catAx>
      <c:valAx>
        <c:axId val="1626457391"/>
        <c:scaling>
          <c:orientation val="minMax"/>
          <c:max val="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latin typeface="Calibri" panose="020F0502020204030204" pitchFamily="34" charset="0"/>
                    <a:ea typeface="Calibri" panose="020F0502020204030204" pitchFamily="34" charset="0"/>
                    <a:cs typeface="Calibri" panose="020F0502020204030204" pitchFamily="34" charset="0"/>
                  </a:rPr>
                  <a:t>Completion</a:t>
                </a:r>
                <a:r>
                  <a:rPr lang="en-IN" baseline="0" dirty="0">
                    <a:latin typeface="Calibri" panose="020F0502020204030204" pitchFamily="34" charset="0"/>
                    <a:ea typeface="Calibri" panose="020F0502020204030204" pitchFamily="34" charset="0"/>
                    <a:cs typeface="Calibri" panose="020F0502020204030204" pitchFamily="34" charset="0"/>
                  </a:rPr>
                  <a:t> Rate</a:t>
                </a:r>
                <a:endParaRPr lang="en-IN" dirty="0">
                  <a:latin typeface="Calibri" panose="020F0502020204030204" pitchFamily="34" charset="0"/>
                  <a:ea typeface="Calibri" panose="020F0502020204030204" pitchFamily="34" charset="0"/>
                  <a:cs typeface="Calibri" panose="020F0502020204030204" pitchFamily="34" charset="0"/>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5323067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withinLinear" id="17">
  <a:schemeClr val="accent4"/>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5.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6.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900" kern="1200"/>
  </cs:axisTitle>
  <cs:categoryAxis>
    <cs:lnRef idx="0"/>
    <cs:fillRef idx="0"/>
    <cs:effectRef idx="0"/>
    <cs:fontRef idx="minor">
      <a:schemeClr val="dk1">
        <a:lumMod val="65000"/>
        <a:lumOff val="35000"/>
      </a:schemeClr>
    </cs:fontRef>
    <cs:defRPr sz="900"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9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18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17.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18.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19.xml><?xml version="1.0" encoding="utf-8"?>
<cs:chartStyle xmlns:cs="http://schemas.microsoft.com/office/drawing/2012/chartStyle" xmlns:a="http://schemas.openxmlformats.org/drawingml/2006/main" id="221">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8.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5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5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1">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8.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BA57456-157A-C12A-2FEC-91B7B9EE49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D46761-828E-1508-56BD-BAEADF3486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F95820-84BB-3447-8286-60A51307E7F2}" type="datetimeFigureOut">
              <a:rPr lang="en-US" smtClean="0"/>
              <a:t>11/26/2023</a:t>
            </a:fld>
            <a:endParaRPr lang="en-US" dirty="0"/>
          </a:p>
        </p:txBody>
      </p:sp>
      <p:sp>
        <p:nvSpPr>
          <p:cNvPr id="4" name="Footer Placeholder 3">
            <a:extLst>
              <a:ext uri="{FF2B5EF4-FFF2-40B4-BE49-F238E27FC236}">
                <a16:creationId xmlns:a16="http://schemas.microsoft.com/office/drawing/2014/main" id="{CD428A7E-6B0E-809C-73D1-4B5E2FF471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89A5AA6-0C5B-430A-E0C4-C90B2F0A1C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476440-F66F-F947-8EFC-EA5202ACFD25}" type="slidenum">
              <a:rPr lang="en-US" smtClean="0"/>
              <a:t>‹#›</a:t>
            </a:fld>
            <a:endParaRPr lang="en-US" dirty="0"/>
          </a:p>
        </p:txBody>
      </p:sp>
    </p:spTree>
    <p:extLst>
      <p:ext uri="{BB962C8B-B14F-4D97-AF65-F5344CB8AC3E}">
        <p14:creationId xmlns:p14="http://schemas.microsoft.com/office/powerpoint/2010/main" val="2337117637"/>
      </p:ext>
    </p:extLst>
  </p:cSld>
  <p:clrMap bg1="lt1" tx1="dk1" bg2="lt2" tx2="dk2" accent1="accent1" accent2="accent2" accent3="accent3" accent4="accent4" accent5="accent5" accent6="accent6" hlink="hlink" folHlink="folHlink"/>
  <p:hf sldNum="0" hdr="0" ftr="0" dt="0"/>
</p:handoutMaster>
</file>

<file path=ppt/media/image1.jpg>
</file>

<file path=ppt/media/image10.jpeg>
</file>

<file path=ppt/media/image2.jpeg>
</file>

<file path=ppt/media/image3.jpeg>
</file>

<file path=ppt/media/image4.jpeg>
</file>

<file path=ppt/media/image5.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08FC54-6AE4-6A4A-9756-823A0F1BE5A6}" type="datetimeFigureOut">
              <a:rPr lang="en-US" smtClean="0"/>
              <a:t>11/26/2023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79E9EB-07EB-9D44-9F5A-AB1FBECCDD88}" type="slidenum">
              <a:rPr lang="en-US" smtClean="0"/>
              <a:t>‹#›</a:t>
            </a:fld>
            <a:endParaRPr lang="en-US" dirty="0"/>
          </a:p>
        </p:txBody>
      </p:sp>
    </p:spTree>
    <p:extLst>
      <p:ext uri="{BB962C8B-B14F-4D97-AF65-F5344CB8AC3E}">
        <p14:creationId xmlns:p14="http://schemas.microsoft.com/office/powerpoint/2010/main" val="154675874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1C745E-9B5A-59BF-BF50-4F251E39D58D}"/>
              </a:ext>
            </a:extLst>
          </p:cNvPr>
          <p:cNvSpPr/>
          <p:nvPr userDrawn="1"/>
        </p:nvSpPr>
        <p:spPr>
          <a:xfrm>
            <a:off x="304800" y="266701"/>
            <a:ext cx="11582400" cy="63245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524000" y="6044184"/>
            <a:ext cx="9144000" cy="356616"/>
          </a:xfrm>
        </p:spPr>
        <p:txBody>
          <a:bodyPr/>
          <a:lstStyle>
            <a:lvl1pPr marL="0" indent="0" algn="ct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F2B4A7EA-9E3F-9CE1-56B5-92F4FDDA6991}"/>
              </a:ext>
            </a:extLst>
          </p:cNvPr>
          <p:cNvSpPr>
            <a:spLocks noGrp="1"/>
          </p:cNvSpPr>
          <p:nvPr>
            <p:ph type="pic" sz="quarter" idx="10"/>
          </p:nvPr>
        </p:nvSpPr>
        <p:spPr>
          <a:xfrm>
            <a:off x="2324100" y="758952"/>
            <a:ext cx="7543800" cy="5029200"/>
          </a:xfrm>
          <a:custGeom>
            <a:avLst/>
            <a:gdLst>
              <a:gd name="connsiteX0" fmla="*/ 3567113 w 7543800"/>
              <a:gd name="connsiteY0" fmla="*/ 4869270 h 5029200"/>
              <a:gd name="connsiteX1" fmla="*/ 3567113 w 7543800"/>
              <a:gd name="connsiteY1" fmla="*/ 4957572 h 5029200"/>
              <a:gd name="connsiteX2" fmla="*/ 3976688 w 7543800"/>
              <a:gd name="connsiteY2" fmla="*/ 4957572 h 5029200"/>
              <a:gd name="connsiteX3" fmla="*/ 3976688 w 7543800"/>
              <a:gd name="connsiteY3" fmla="*/ 4869270 h 5029200"/>
              <a:gd name="connsiteX4" fmla="*/ 0 w 7543800"/>
              <a:gd name="connsiteY4" fmla="*/ 0 h 5029200"/>
              <a:gd name="connsiteX5" fmla="*/ 7543800 w 7543800"/>
              <a:gd name="connsiteY5" fmla="*/ 0 h 5029200"/>
              <a:gd name="connsiteX6" fmla="*/ 7543800 w 7543800"/>
              <a:gd name="connsiteY6" fmla="*/ 5029200 h 5029200"/>
              <a:gd name="connsiteX7" fmla="*/ 0 w 7543800"/>
              <a:gd name="connsiteY7" fmla="*/ 5029200 h 502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43800" h="5029200">
                <a:moveTo>
                  <a:pt x="3567113" y="4869270"/>
                </a:moveTo>
                <a:lnTo>
                  <a:pt x="3567113" y="4957572"/>
                </a:lnTo>
                <a:lnTo>
                  <a:pt x="3976688" y="4957572"/>
                </a:lnTo>
                <a:lnTo>
                  <a:pt x="3976688" y="4869270"/>
                </a:lnTo>
                <a:close/>
                <a:moveTo>
                  <a:pt x="0" y="0"/>
                </a:moveTo>
                <a:lnTo>
                  <a:pt x="7543800" y="0"/>
                </a:lnTo>
                <a:lnTo>
                  <a:pt x="7543800" y="5029200"/>
                </a:lnTo>
                <a:lnTo>
                  <a:pt x="0" y="5029200"/>
                </a:lnTo>
                <a:close/>
              </a:path>
            </a:pathLst>
          </a:custGeom>
        </p:spPr>
        <p:txBody>
          <a:bodyPr wrap="square">
            <a:noAutofit/>
          </a:bodyPr>
          <a:lstStyle>
            <a:lvl1pPr marL="0" indent="0" algn="ctr">
              <a:buNone/>
              <a:defRPr/>
            </a:lvl1pPr>
          </a:lstStyle>
          <a:p>
            <a:r>
              <a:rPr lang="en-US"/>
              <a:t>Click icon to add picture</a:t>
            </a:r>
            <a:endParaRPr lang="en-US" dirty="0"/>
          </a:p>
        </p:txBody>
      </p:sp>
      <p:sp>
        <p:nvSpPr>
          <p:cNvPr id="9" name="Title 8">
            <a:extLst>
              <a:ext uri="{FF2B5EF4-FFF2-40B4-BE49-F238E27FC236}">
                <a16:creationId xmlns:a16="http://schemas.microsoft.com/office/drawing/2014/main" id="{42398E06-9E0E-BC81-DEB5-1DB2F8635C23}"/>
              </a:ext>
            </a:extLst>
          </p:cNvPr>
          <p:cNvSpPr>
            <a:spLocks noGrp="1"/>
          </p:cNvSpPr>
          <p:nvPr>
            <p:ph type="title"/>
          </p:nvPr>
        </p:nvSpPr>
        <p:spPr>
          <a:xfrm>
            <a:off x="838200" y="3108960"/>
            <a:ext cx="10515600" cy="640080"/>
          </a:xfrm>
        </p:spPr>
        <p:txBody>
          <a:bodyPr anchor="ctr"/>
          <a:lstStyle>
            <a:lvl1pPr algn="ctr">
              <a:defRPr sz="6000" spc="300" baseline="0"/>
            </a:lvl1pPr>
          </a:lstStyle>
          <a:p>
            <a:r>
              <a:rPr lang="en-US"/>
              <a:t>Click to edit Master title style</a:t>
            </a:r>
            <a:endParaRPr lang="en-US" dirty="0"/>
          </a:p>
        </p:txBody>
      </p:sp>
      <p:sp>
        <p:nvSpPr>
          <p:cNvPr id="11" name="Rectangle 10">
            <a:extLst>
              <a:ext uri="{FF2B5EF4-FFF2-40B4-BE49-F238E27FC236}">
                <a16:creationId xmlns:a16="http://schemas.microsoft.com/office/drawing/2014/main" id="{39F70834-CB8D-A95B-D859-6E5B4C6B4F78}"/>
              </a:ext>
            </a:extLst>
          </p:cNvPr>
          <p:cNvSpPr/>
          <p:nvPr userDrawn="1"/>
        </p:nvSpPr>
        <p:spPr>
          <a:xfrm>
            <a:off x="5891213" y="562822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90691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38" name="Picture Placeholder 37">
            <a:extLst>
              <a:ext uri="{FF2B5EF4-FFF2-40B4-BE49-F238E27FC236}">
                <a16:creationId xmlns:a16="http://schemas.microsoft.com/office/drawing/2014/main" id="{7068A9B7-F56A-44B7-D61E-66289C79F1C3}"/>
              </a:ext>
            </a:extLst>
          </p:cNvPr>
          <p:cNvSpPr>
            <a:spLocks noGrp="1"/>
          </p:cNvSpPr>
          <p:nvPr>
            <p:ph type="pic" sz="quarter" idx="30"/>
          </p:nvPr>
        </p:nvSpPr>
        <p:spPr>
          <a:xfrm>
            <a:off x="0" y="5175504"/>
            <a:ext cx="12188952" cy="1682496"/>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085088" y="609600"/>
            <a:ext cx="10021824" cy="1252728"/>
          </a:xfrm>
        </p:spPr>
        <p:txBody>
          <a:bodyPr/>
          <a:lstStyle>
            <a:lvl1pPr algn="ctr">
              <a:lnSpc>
                <a:spcPts val="5760"/>
              </a:lnSpc>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lvl1pPr>
              <a:defRPr>
                <a:solidFill>
                  <a:schemeClr val="bg1"/>
                </a:solidFill>
              </a:defRPr>
            </a:lvl1p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383280"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383280"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5468112"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5468112"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7552944"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7552944"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cxnSp>
        <p:nvCxnSpPr>
          <p:cNvPr id="17" name="Straight Connector 16">
            <a:extLst>
              <a:ext uri="{FF2B5EF4-FFF2-40B4-BE49-F238E27FC236}">
                <a16:creationId xmlns:a16="http://schemas.microsoft.com/office/drawing/2014/main" id="{BF42A71B-2F05-7F67-85C0-0C5AA947983D}"/>
              </a:ext>
            </a:extLst>
          </p:cNvPr>
          <p:cNvCxnSpPr>
            <a:cxnSpLocks/>
          </p:cNvCxnSpPr>
          <p:nvPr userDrawn="1"/>
        </p:nvCxnSpPr>
        <p:spPr>
          <a:xfrm>
            <a:off x="3383280"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BC25395-CA95-6040-8ED6-C7D8A2E16C49}"/>
              </a:ext>
            </a:extLst>
          </p:cNvPr>
          <p:cNvCxnSpPr>
            <a:cxnSpLocks/>
          </p:cNvCxnSpPr>
          <p:nvPr userDrawn="1"/>
        </p:nvCxnSpPr>
        <p:spPr>
          <a:xfrm>
            <a:off x="9637776"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E2F589B-649A-57C2-1D3E-79FDFF84BADB}"/>
              </a:ext>
            </a:extLst>
          </p:cNvPr>
          <p:cNvCxnSpPr>
            <a:cxnSpLocks/>
          </p:cNvCxnSpPr>
          <p:nvPr userDrawn="1"/>
        </p:nvCxnSpPr>
        <p:spPr>
          <a:xfrm>
            <a:off x="7552944"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1F3728F-0FBF-5AD2-357E-FFCFFBF7687E}"/>
              </a:ext>
            </a:extLst>
          </p:cNvPr>
          <p:cNvCxnSpPr>
            <a:cxnSpLocks/>
          </p:cNvCxnSpPr>
          <p:nvPr userDrawn="1"/>
        </p:nvCxnSpPr>
        <p:spPr>
          <a:xfrm>
            <a:off x="5468112"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5" name="Text Placeholder 13">
            <a:extLst>
              <a:ext uri="{FF2B5EF4-FFF2-40B4-BE49-F238E27FC236}">
                <a16:creationId xmlns:a16="http://schemas.microsoft.com/office/drawing/2014/main" id="{1025D334-8990-1960-8865-C877ECC47E67}"/>
              </a:ext>
            </a:extLst>
          </p:cNvPr>
          <p:cNvSpPr>
            <a:spLocks noGrp="1"/>
          </p:cNvSpPr>
          <p:nvPr>
            <p:ph type="body" sz="quarter" idx="28"/>
          </p:nvPr>
        </p:nvSpPr>
        <p:spPr>
          <a:xfrm>
            <a:off x="9637776" y="2441448"/>
            <a:ext cx="1280160" cy="758952"/>
          </a:xfrm>
        </p:spPr>
        <p:txBody>
          <a:bodyPr lIns="0" tIns="0" rIns="0" bIns="0" anchor="b">
            <a:noAutofit/>
          </a:bodyPr>
          <a:lstStyle>
            <a:lvl1pPr marL="0" indent="0" algn="l">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26" name="Text Placeholder 13">
            <a:extLst>
              <a:ext uri="{FF2B5EF4-FFF2-40B4-BE49-F238E27FC236}">
                <a16:creationId xmlns:a16="http://schemas.microsoft.com/office/drawing/2014/main" id="{7F491CA2-1A10-E7DB-4203-DC7E9E48CCFF}"/>
              </a:ext>
            </a:extLst>
          </p:cNvPr>
          <p:cNvSpPr>
            <a:spLocks noGrp="1"/>
          </p:cNvSpPr>
          <p:nvPr>
            <p:ph type="body" sz="quarter" idx="29"/>
          </p:nvPr>
        </p:nvSpPr>
        <p:spPr>
          <a:xfrm>
            <a:off x="9637776" y="3730752"/>
            <a:ext cx="128016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cxnSp>
        <p:nvCxnSpPr>
          <p:cNvPr id="34" name="Straight Connector 33">
            <a:extLst>
              <a:ext uri="{FF2B5EF4-FFF2-40B4-BE49-F238E27FC236}">
                <a16:creationId xmlns:a16="http://schemas.microsoft.com/office/drawing/2014/main" id="{7A9AA302-5107-FDE7-557C-3305A9A7DEC2}"/>
              </a:ext>
            </a:extLst>
          </p:cNvPr>
          <p:cNvCxnSpPr>
            <a:cxnSpLocks/>
          </p:cNvCxnSpPr>
          <p:nvPr userDrawn="1"/>
        </p:nvCxnSpPr>
        <p:spPr>
          <a:xfrm>
            <a:off x="1298448" y="3438144"/>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4106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8" name="Picture Placeholder 37">
            <a:extLst>
              <a:ext uri="{FF2B5EF4-FFF2-40B4-BE49-F238E27FC236}">
                <a16:creationId xmlns:a16="http://schemas.microsoft.com/office/drawing/2014/main" id="{7068A9B7-F56A-44B7-D61E-66289C79F1C3}"/>
              </a:ext>
            </a:extLst>
          </p:cNvPr>
          <p:cNvSpPr>
            <a:spLocks noGrp="1"/>
          </p:cNvSpPr>
          <p:nvPr>
            <p:ph type="pic" sz="quarter" idx="30"/>
          </p:nvPr>
        </p:nvSpPr>
        <p:spPr>
          <a:xfrm>
            <a:off x="0" y="0"/>
            <a:ext cx="12188952" cy="1682496"/>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298448" y="5221224"/>
            <a:ext cx="3621024" cy="621792"/>
          </a:xfrm>
        </p:spPr>
        <p:txBody>
          <a:bodyPr/>
          <a:lstStyle>
            <a:lvl1pPr algn="l">
              <a:lnSpc>
                <a:spcPts val="5760"/>
              </a:lnSpc>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lvl1pPr>
              <a:defRPr>
                <a:solidFill>
                  <a:schemeClr val="accent1"/>
                </a:solidFill>
              </a:defRPr>
            </a:lvl1p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300984"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5312664"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7315200"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sp>
        <p:nvSpPr>
          <p:cNvPr id="25" name="Text Placeholder 13">
            <a:extLst>
              <a:ext uri="{FF2B5EF4-FFF2-40B4-BE49-F238E27FC236}">
                <a16:creationId xmlns:a16="http://schemas.microsoft.com/office/drawing/2014/main" id="{1025D334-8990-1960-8865-C877ECC47E67}"/>
              </a:ext>
            </a:extLst>
          </p:cNvPr>
          <p:cNvSpPr>
            <a:spLocks noGrp="1"/>
          </p:cNvSpPr>
          <p:nvPr>
            <p:ph type="body" sz="quarter" idx="28"/>
          </p:nvPr>
        </p:nvSpPr>
        <p:spPr>
          <a:xfrm>
            <a:off x="9321800" y="3351784"/>
            <a:ext cx="1620520" cy="411476"/>
          </a:xfrm>
        </p:spPr>
        <p:txBody>
          <a:bodyPr lIns="0" tIns="0" rIns="0" bIns="0" anchor="t">
            <a:noAutofit/>
          </a:bodyPr>
          <a:lstStyle>
            <a:lvl1pPr marL="0" indent="0" algn="l">
              <a:lnSpc>
                <a:spcPct val="100000"/>
              </a:lnSpc>
              <a:spcBef>
                <a:spcPts val="0"/>
              </a:spcBef>
              <a:buNone/>
              <a:defRPr sz="2000" b="0" cap="all" spc="200" baseline="0">
                <a:solidFill>
                  <a:schemeClr val="tx1"/>
                </a:solidFill>
                <a:latin typeface="+mj-lt"/>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73769F54-E10C-40C4-5EFF-E8A9CA520AEC}"/>
              </a:ext>
            </a:extLst>
          </p:cNvPr>
          <p:cNvCxnSpPr>
            <a:cxnSpLocks/>
          </p:cNvCxnSpPr>
          <p:nvPr userDrawn="1"/>
        </p:nvCxnSpPr>
        <p:spPr>
          <a:xfrm>
            <a:off x="1298448" y="6111876"/>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6E7B1EF-9D07-1E66-7467-93C9AE48BD85}"/>
              </a:ext>
            </a:extLst>
          </p:cNvPr>
          <p:cNvCxnSpPr>
            <a:cxnSpLocks/>
          </p:cNvCxnSpPr>
          <p:nvPr userDrawn="1"/>
        </p:nvCxnSpPr>
        <p:spPr>
          <a:xfrm flipH="1">
            <a:off x="1219200" y="2871216"/>
            <a:ext cx="9595104" cy="0"/>
          </a:xfrm>
          <a:prstGeom prst="line">
            <a:avLst/>
          </a:prstGeom>
          <a:ln w="12700" cap="flat" cmpd="sng" algn="ctr">
            <a:solidFill>
              <a:schemeClr val="accent1"/>
            </a:solidFill>
            <a:prstDash val="solid"/>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300984"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5312664"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7315200"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26" name="Text Placeholder 13">
            <a:extLst>
              <a:ext uri="{FF2B5EF4-FFF2-40B4-BE49-F238E27FC236}">
                <a16:creationId xmlns:a16="http://schemas.microsoft.com/office/drawing/2014/main" id="{7F491CA2-1A10-E7DB-4203-DC7E9E48CCFF}"/>
              </a:ext>
            </a:extLst>
          </p:cNvPr>
          <p:cNvSpPr>
            <a:spLocks noGrp="1"/>
          </p:cNvSpPr>
          <p:nvPr>
            <p:ph type="body" sz="quarter" idx="29"/>
          </p:nvPr>
        </p:nvSpPr>
        <p:spPr>
          <a:xfrm>
            <a:off x="9321800" y="3803904"/>
            <a:ext cx="1620520" cy="1143000"/>
          </a:xfrm>
        </p:spPr>
        <p:txBody>
          <a:bodyPr lIns="0" tIns="0" rIns="0" bIns="0" anchor="t">
            <a:noAutofit/>
          </a:bodyPr>
          <a:lstStyle>
            <a:lvl1pPr marL="0" indent="0" algn="l">
              <a:lnSpc>
                <a:spcPts val="1580"/>
              </a:lnSpc>
              <a:spcBef>
                <a:spcPts val="0"/>
              </a:spcBef>
              <a:buNone/>
              <a:defRPr sz="1400" b="0">
                <a:solidFill>
                  <a:schemeClr val="tx1"/>
                </a:solidFill>
                <a:latin typeface="+mn-lt"/>
              </a:defRPr>
            </a:lvl1pPr>
          </a:lstStyle>
          <a:p>
            <a:pPr lvl="0"/>
            <a:r>
              <a:rPr lang="en-US"/>
              <a:t>Click to edit Master text styles</a:t>
            </a:r>
          </a:p>
        </p:txBody>
      </p:sp>
      <p:sp>
        <p:nvSpPr>
          <p:cNvPr id="8" name="Text Placeholder 7">
            <a:extLst>
              <a:ext uri="{FF2B5EF4-FFF2-40B4-BE49-F238E27FC236}">
                <a16:creationId xmlns:a16="http://schemas.microsoft.com/office/drawing/2014/main" id="{75476138-49FF-70BE-6359-0A511EFB243F}"/>
              </a:ext>
            </a:extLst>
          </p:cNvPr>
          <p:cNvSpPr>
            <a:spLocks noGrp="1"/>
          </p:cNvSpPr>
          <p:nvPr>
            <p:ph type="body" sz="quarter" idx="31" hasCustomPrompt="1"/>
          </p:nvPr>
        </p:nvSpPr>
        <p:spPr>
          <a:xfrm>
            <a:off x="3300984"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2" name="Text Placeholder 7">
            <a:extLst>
              <a:ext uri="{FF2B5EF4-FFF2-40B4-BE49-F238E27FC236}">
                <a16:creationId xmlns:a16="http://schemas.microsoft.com/office/drawing/2014/main" id="{46EFC43B-3F8D-6957-F343-F3D9C3E7A716}"/>
              </a:ext>
            </a:extLst>
          </p:cNvPr>
          <p:cNvSpPr>
            <a:spLocks noGrp="1"/>
          </p:cNvSpPr>
          <p:nvPr>
            <p:ph type="body" sz="quarter" idx="32" hasCustomPrompt="1"/>
          </p:nvPr>
        </p:nvSpPr>
        <p:spPr>
          <a:xfrm>
            <a:off x="1298448"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3" name="Text Placeholder 7">
            <a:extLst>
              <a:ext uri="{FF2B5EF4-FFF2-40B4-BE49-F238E27FC236}">
                <a16:creationId xmlns:a16="http://schemas.microsoft.com/office/drawing/2014/main" id="{D6007DD2-0F2E-6F92-8457-FC670750ED38}"/>
              </a:ext>
            </a:extLst>
          </p:cNvPr>
          <p:cNvSpPr>
            <a:spLocks noGrp="1"/>
          </p:cNvSpPr>
          <p:nvPr>
            <p:ph type="body" sz="quarter" idx="33" hasCustomPrompt="1"/>
          </p:nvPr>
        </p:nvSpPr>
        <p:spPr>
          <a:xfrm>
            <a:off x="5312664"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4" name="Text Placeholder 7">
            <a:extLst>
              <a:ext uri="{FF2B5EF4-FFF2-40B4-BE49-F238E27FC236}">
                <a16:creationId xmlns:a16="http://schemas.microsoft.com/office/drawing/2014/main" id="{06C5667F-C463-51B6-B8D6-F757BDB8AFCC}"/>
              </a:ext>
            </a:extLst>
          </p:cNvPr>
          <p:cNvSpPr>
            <a:spLocks noGrp="1"/>
          </p:cNvSpPr>
          <p:nvPr>
            <p:ph type="body" sz="quarter" idx="34" hasCustomPrompt="1"/>
          </p:nvPr>
        </p:nvSpPr>
        <p:spPr>
          <a:xfrm>
            <a:off x="7315200"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
        <p:nvSpPr>
          <p:cNvPr id="27" name="Text Placeholder 7">
            <a:extLst>
              <a:ext uri="{FF2B5EF4-FFF2-40B4-BE49-F238E27FC236}">
                <a16:creationId xmlns:a16="http://schemas.microsoft.com/office/drawing/2014/main" id="{0FF09CBB-BD48-E8E5-EECF-B6CBC36B236C}"/>
              </a:ext>
            </a:extLst>
          </p:cNvPr>
          <p:cNvSpPr>
            <a:spLocks noGrp="1"/>
          </p:cNvSpPr>
          <p:nvPr>
            <p:ph type="body" sz="quarter" idx="35" hasCustomPrompt="1"/>
          </p:nvPr>
        </p:nvSpPr>
        <p:spPr>
          <a:xfrm>
            <a:off x="9321800" y="2638738"/>
            <a:ext cx="91440" cy="411480"/>
          </a:xfrm>
          <a:solidFill>
            <a:schemeClr val="accent1"/>
          </a:solidFill>
        </p:spPr>
        <p:txBody>
          <a:bodyPr anchor="ctr"/>
          <a:lstStyle>
            <a:lvl1pPr marL="0" indent="0" algn="ctr">
              <a:buNone/>
              <a:defRPr>
                <a:solidFill>
                  <a:schemeClr val="tx1">
                    <a:alpha val="0"/>
                  </a:schemeClr>
                </a:solidFill>
              </a:defRPr>
            </a:lvl1pPr>
          </a:lstStyle>
          <a:p>
            <a:pPr lvl="0"/>
            <a:r>
              <a:rPr lang="en-US" dirty="0"/>
              <a:t>X</a:t>
            </a:r>
          </a:p>
        </p:txBody>
      </p:sp>
    </p:spTree>
    <p:extLst>
      <p:ext uri="{BB962C8B-B14F-4D97-AF65-F5344CB8AC3E}">
        <p14:creationId xmlns:p14="http://schemas.microsoft.com/office/powerpoint/2010/main" val="23337835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1A881D2A-2C75-8B2A-DA41-F42ABBA59AA9}"/>
              </a:ext>
            </a:extLst>
          </p:cNvPr>
          <p:cNvSpPr>
            <a:spLocks noGrp="1"/>
          </p:cNvSpPr>
          <p:nvPr>
            <p:ph type="pic" sz="quarter" idx="13"/>
          </p:nvPr>
        </p:nvSpPr>
        <p:spPr>
          <a:xfrm>
            <a:off x="0" y="0"/>
            <a:ext cx="6656832" cy="6858000"/>
          </a:xfrm>
          <a:custGeom>
            <a:avLst/>
            <a:gdLst>
              <a:gd name="connsiteX0" fmla="*/ 1295400 w 6656832"/>
              <a:gd name="connsiteY0" fmla="*/ 1492377 h 6858000"/>
              <a:gd name="connsiteX1" fmla="*/ 1295400 w 6656832"/>
              <a:gd name="connsiteY1" fmla="*/ 1580679 h 6858000"/>
              <a:gd name="connsiteX2" fmla="*/ 1704975 w 6656832"/>
              <a:gd name="connsiteY2" fmla="*/ 1580679 h 6858000"/>
              <a:gd name="connsiteX3" fmla="*/ 1704975 w 6656832"/>
              <a:gd name="connsiteY3" fmla="*/ 1492377 h 6858000"/>
              <a:gd name="connsiteX4" fmla="*/ 0 w 6656832"/>
              <a:gd name="connsiteY4" fmla="*/ 0 h 6858000"/>
              <a:gd name="connsiteX5" fmla="*/ 6656832 w 6656832"/>
              <a:gd name="connsiteY5" fmla="*/ 0 h 6858000"/>
              <a:gd name="connsiteX6" fmla="*/ 6656832 w 6656832"/>
              <a:gd name="connsiteY6" fmla="*/ 6858000 h 6858000"/>
              <a:gd name="connsiteX7" fmla="*/ 0 w 665683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56832" h="6858000">
                <a:moveTo>
                  <a:pt x="1295400" y="1492377"/>
                </a:moveTo>
                <a:lnTo>
                  <a:pt x="1295400" y="1580679"/>
                </a:lnTo>
                <a:lnTo>
                  <a:pt x="1704975" y="1580679"/>
                </a:lnTo>
                <a:lnTo>
                  <a:pt x="1704975" y="1492377"/>
                </a:lnTo>
                <a:close/>
                <a:moveTo>
                  <a:pt x="0" y="0"/>
                </a:moveTo>
                <a:lnTo>
                  <a:pt x="6656832" y="0"/>
                </a:lnTo>
                <a:lnTo>
                  <a:pt x="6656832"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298448" y="609600"/>
            <a:ext cx="6656832" cy="530352"/>
          </a:xfrm>
        </p:spPr>
        <p:txBody>
          <a:bodyPr anchor="t" anchorCtr="0"/>
          <a:lstStyle/>
          <a:p>
            <a:r>
              <a:rPr lang="en-US"/>
              <a:t>Click to edit Master title style</a:t>
            </a:r>
            <a:endParaRPr lang="en-US" dirty="0"/>
          </a:p>
        </p:txBody>
      </p:sp>
      <p:sp>
        <p:nvSpPr>
          <p:cNvPr id="18" name="Text Placeholder 17">
            <a:extLst>
              <a:ext uri="{FF2B5EF4-FFF2-40B4-BE49-F238E27FC236}">
                <a16:creationId xmlns:a16="http://schemas.microsoft.com/office/drawing/2014/main" id="{CCA7A15A-B484-E46E-FF4D-179F31F1777F}"/>
              </a:ext>
            </a:extLst>
          </p:cNvPr>
          <p:cNvSpPr>
            <a:spLocks noGrp="1"/>
          </p:cNvSpPr>
          <p:nvPr>
            <p:ph type="body" idx="1"/>
          </p:nvPr>
        </p:nvSpPr>
        <p:spPr>
          <a:xfrm>
            <a:off x="1298448" y="2209800"/>
            <a:ext cx="4495744" cy="4648200"/>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solidFill>
            <a:schemeClr val="accent4"/>
          </a:solidFill>
        </p:spPr>
        <p:txBody>
          <a:bodyPr wrap="square" lIns="310896" tIns="365760" rIns="274320" anchor="t">
            <a:noAutofit/>
          </a:bodyPr>
          <a:lstStyle>
            <a:lvl1pPr marL="0" indent="0">
              <a:lnSpc>
                <a:spcPts val="240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618488" y="3630168"/>
            <a:ext cx="3886200" cy="2514600"/>
          </a:xfrm>
        </p:spPr>
        <p:txBody>
          <a:bodyPr/>
          <a:lstStyle>
            <a:lvl1pPr marL="0" indent="0">
              <a:buNone/>
              <a:defRPr sz="1400"/>
            </a:lvl1pPr>
            <a:lvl2pPr marL="228600">
              <a:defRPr sz="1400"/>
            </a:lvl2pPr>
            <a:lvl3pPr marL="457200">
              <a:defRPr sz="1400"/>
            </a:lvl3pPr>
            <a:lvl4pPr marL="685800">
              <a:defRPr sz="1400"/>
            </a:lvl4pPr>
            <a:lvl5pPr marL="11430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0">
            <a:extLst>
              <a:ext uri="{FF2B5EF4-FFF2-40B4-BE49-F238E27FC236}">
                <a16:creationId xmlns:a16="http://schemas.microsoft.com/office/drawing/2014/main" id="{A123542D-139D-45CC-7853-FE3702B4BB1E}"/>
              </a:ext>
            </a:extLst>
          </p:cNvPr>
          <p:cNvSpPr>
            <a:spLocks noGrp="1"/>
          </p:cNvSpPr>
          <p:nvPr>
            <p:ph type="body" sz="quarter" idx="3"/>
          </p:nvPr>
        </p:nvSpPr>
        <p:spPr>
          <a:xfrm>
            <a:off x="6705600" y="2209800"/>
            <a:ext cx="4495744" cy="4648200"/>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solidFill>
            <a:schemeClr val="accent4"/>
          </a:solidFill>
        </p:spPr>
        <p:txBody>
          <a:bodyPr wrap="square" lIns="310896" tIns="365760" rIns="274320" anchor="t" anchorCtr="0">
            <a:noAutofit/>
          </a:bodyPr>
          <a:lstStyle>
            <a:lvl1pPr marL="0" indent="0">
              <a:lnSpc>
                <a:spcPts val="240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7013448" y="3630168"/>
            <a:ext cx="3886200" cy="2514600"/>
          </a:xfrm>
        </p:spPr>
        <p:txBody>
          <a:bodyPr/>
          <a:lstStyle>
            <a:lvl1pPr marL="0" indent="0">
              <a:buNone/>
              <a:defRPr sz="1400"/>
            </a:lvl1pPr>
            <a:lvl2pPr marL="228600">
              <a:defRPr sz="1400"/>
            </a:lvl2pPr>
            <a:lvl3pPr marL="457200">
              <a:defRPr sz="1400"/>
            </a:lvl3pPr>
            <a:lvl4pPr marL="685800">
              <a:defRPr sz="1400"/>
            </a:lvl4pPr>
            <a:lvl5pPr marL="11430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a:extLst>
              <a:ext uri="{FF2B5EF4-FFF2-40B4-BE49-F238E27FC236}">
                <a16:creationId xmlns:a16="http://schemas.microsoft.com/office/drawing/2014/main" id="{0659A9D2-C6ED-A99E-6041-56B568841809}"/>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2" name="Footer Placeholder 11">
            <a:extLst>
              <a:ext uri="{FF2B5EF4-FFF2-40B4-BE49-F238E27FC236}">
                <a16:creationId xmlns:a16="http://schemas.microsoft.com/office/drawing/2014/main" id="{971F094C-919A-3E78-DE58-27C2B997C940}"/>
              </a:ext>
            </a:extLst>
          </p:cNvPr>
          <p:cNvSpPr>
            <a:spLocks noGrp="1"/>
          </p:cNvSpPr>
          <p:nvPr>
            <p:ph type="ftr" sz="quarter" idx="12"/>
          </p:nvPr>
        </p:nvSpPr>
        <p:spPr/>
        <p:txBody>
          <a:bodyPr/>
          <a:lstStyle/>
          <a:p>
            <a:r>
              <a:rPr lang="en-US" dirty="0"/>
              <a:t>Capstone project</a:t>
            </a:r>
          </a:p>
        </p:txBody>
      </p:sp>
      <p:sp>
        <p:nvSpPr>
          <p:cNvPr id="17" name="Rectangle 16">
            <a:extLst>
              <a:ext uri="{FF2B5EF4-FFF2-40B4-BE49-F238E27FC236}">
                <a16:creationId xmlns:a16="http://schemas.microsoft.com/office/drawing/2014/main" id="{D5896335-CC4F-4D72-23F0-F7FBFA640021}"/>
              </a:ext>
            </a:extLst>
          </p:cNvPr>
          <p:cNvSpPr/>
          <p:nvPr userDrawn="1"/>
        </p:nvSpPr>
        <p:spPr>
          <a:xfrm>
            <a:off x="1295400" y="1492377"/>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zon x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B9EF4E7-F4EF-FFCD-9B0C-961E519F6DDD}"/>
              </a:ext>
            </a:extLst>
          </p:cNvPr>
          <p:cNvSpPr/>
          <p:nvPr userDrawn="1"/>
        </p:nvSpPr>
        <p:spPr>
          <a:xfrm>
            <a:off x="5791200" y="0"/>
            <a:ext cx="64008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298448" y="4014216"/>
            <a:ext cx="4160520" cy="1828800"/>
          </a:xfrm>
        </p:spPr>
        <p:txBody>
          <a:bodyPr anchor="b" anchorCtr="0"/>
          <a:lstStyle/>
          <a:p>
            <a:r>
              <a:rPr lang="en-US"/>
              <a:t>Click to edit Master title style</a:t>
            </a:r>
            <a:endParaRPr lang="en-US" dirty="0"/>
          </a:p>
        </p:txBody>
      </p:sp>
      <p:sp>
        <p:nvSpPr>
          <p:cNvPr id="18" name="Text Placeholder 17">
            <a:extLst>
              <a:ext uri="{FF2B5EF4-FFF2-40B4-BE49-F238E27FC236}">
                <a16:creationId xmlns:a16="http://schemas.microsoft.com/office/drawing/2014/main" id="{CCA7A15A-B484-E46E-FF4D-179F31F1777F}"/>
              </a:ext>
            </a:extLst>
          </p:cNvPr>
          <p:cNvSpPr>
            <a:spLocks noGrp="1"/>
          </p:cNvSpPr>
          <p:nvPr>
            <p:ph type="body" idx="1"/>
          </p:nvPr>
        </p:nvSpPr>
        <p:spPr>
          <a:xfrm>
            <a:off x="7498080" y="621792"/>
            <a:ext cx="4114800" cy="347472"/>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noFill/>
        </p:spPr>
        <p:txBody>
          <a:bodyPr wrap="square" lIns="0" tIns="0" rIns="0" anchor="b">
            <a:noAutofit/>
          </a:bodyPr>
          <a:lstStyle>
            <a:lvl1pPr marL="0" indent="0">
              <a:lnSpc>
                <a:spcPts val="172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7498080" y="1069848"/>
            <a:ext cx="3886200" cy="1527048"/>
          </a:xfrm>
        </p:spPr>
        <p:txBody>
          <a:bodyPr/>
          <a:lstStyle>
            <a:lvl1pPr marL="0" indent="0">
              <a:lnSpc>
                <a:spcPct val="100000"/>
              </a:lnSpc>
              <a:buNone/>
              <a:defRPr sz="1400"/>
            </a:lvl1pPr>
            <a:lvl2pPr marL="228600">
              <a:lnSpc>
                <a:spcPct val="100000"/>
              </a:lnSpc>
              <a:defRPr sz="1400"/>
            </a:lvl2pPr>
            <a:lvl3pPr marL="457200">
              <a:lnSpc>
                <a:spcPct val="100000"/>
              </a:lnSpc>
              <a:defRPr sz="1400"/>
            </a:lvl3pPr>
            <a:lvl4pPr marL="685800">
              <a:lnSpc>
                <a:spcPct val="100000"/>
              </a:lnSpc>
              <a:defRPr sz="1400"/>
            </a:lvl4pPr>
            <a:lvl5pPr marL="1143000">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0">
            <a:extLst>
              <a:ext uri="{FF2B5EF4-FFF2-40B4-BE49-F238E27FC236}">
                <a16:creationId xmlns:a16="http://schemas.microsoft.com/office/drawing/2014/main" id="{A123542D-139D-45CC-7853-FE3702B4BB1E}"/>
              </a:ext>
            </a:extLst>
          </p:cNvPr>
          <p:cNvSpPr>
            <a:spLocks noGrp="1"/>
          </p:cNvSpPr>
          <p:nvPr>
            <p:ph type="body" sz="quarter" idx="3"/>
          </p:nvPr>
        </p:nvSpPr>
        <p:spPr>
          <a:xfrm>
            <a:off x="7498080" y="3172968"/>
            <a:ext cx="4114800" cy="347472"/>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noFill/>
        </p:spPr>
        <p:txBody>
          <a:bodyPr wrap="square" lIns="0" tIns="0" rIns="0" anchor="b" anchorCtr="0">
            <a:noAutofit/>
          </a:bodyPr>
          <a:lstStyle>
            <a:lvl1pPr marL="0" indent="0">
              <a:lnSpc>
                <a:spcPts val="172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7498080" y="3621024"/>
            <a:ext cx="3886200" cy="1179576"/>
          </a:xfrm>
        </p:spPr>
        <p:txBody>
          <a:bodyPr/>
          <a:lstStyle>
            <a:lvl1pPr marL="0" indent="0">
              <a:lnSpc>
                <a:spcPct val="100000"/>
              </a:lnSpc>
              <a:buNone/>
              <a:defRPr sz="1400"/>
            </a:lvl1pPr>
            <a:lvl2pPr marL="228600">
              <a:lnSpc>
                <a:spcPct val="100000"/>
              </a:lnSpc>
              <a:defRPr sz="1400"/>
            </a:lvl2pPr>
            <a:lvl3pPr marL="457200">
              <a:lnSpc>
                <a:spcPct val="100000"/>
              </a:lnSpc>
              <a:defRPr sz="1400"/>
            </a:lvl3pPr>
            <a:lvl4pPr marL="685800">
              <a:lnSpc>
                <a:spcPct val="100000"/>
              </a:lnSpc>
              <a:defRPr sz="1400"/>
            </a:lvl4pPr>
            <a:lvl5pPr marL="1143000">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a:extLst>
              <a:ext uri="{FF2B5EF4-FFF2-40B4-BE49-F238E27FC236}">
                <a16:creationId xmlns:a16="http://schemas.microsoft.com/office/drawing/2014/main" id="{0659A9D2-C6ED-A99E-6041-56B568841809}"/>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2" name="Footer Placeholder 11">
            <a:extLst>
              <a:ext uri="{FF2B5EF4-FFF2-40B4-BE49-F238E27FC236}">
                <a16:creationId xmlns:a16="http://schemas.microsoft.com/office/drawing/2014/main" id="{971F094C-919A-3E78-DE58-27C2B997C940}"/>
              </a:ext>
            </a:extLst>
          </p:cNvPr>
          <p:cNvSpPr>
            <a:spLocks noGrp="1"/>
          </p:cNvSpPr>
          <p:nvPr>
            <p:ph type="ftr" sz="quarter" idx="12"/>
          </p:nvPr>
        </p:nvSpPr>
        <p:spPr/>
        <p:txBody>
          <a:bodyPr/>
          <a:lstStyle/>
          <a:p>
            <a:r>
              <a:rPr lang="en-US" dirty="0"/>
              <a:t>Capstone project</a:t>
            </a:r>
          </a:p>
        </p:txBody>
      </p:sp>
      <p:sp>
        <p:nvSpPr>
          <p:cNvPr id="5" name="Picture Placeholder 6">
            <a:extLst>
              <a:ext uri="{FF2B5EF4-FFF2-40B4-BE49-F238E27FC236}">
                <a16:creationId xmlns:a16="http://schemas.microsoft.com/office/drawing/2014/main" id="{AD6DBECB-0E53-C186-A485-96A8FC1252C7}"/>
              </a:ext>
            </a:extLst>
          </p:cNvPr>
          <p:cNvSpPr>
            <a:spLocks noGrp="1"/>
          </p:cNvSpPr>
          <p:nvPr>
            <p:ph type="pic" sz="quarter" idx="14"/>
          </p:nvPr>
        </p:nvSpPr>
        <p:spPr>
          <a:xfrm>
            <a:off x="1298448" y="612648"/>
            <a:ext cx="3200400" cy="3200400"/>
          </a:xfrm>
          <a:prstGeom prst="ellipse">
            <a:avLst/>
          </a:prstGeom>
          <a:noFill/>
        </p:spPr>
        <p:txBody>
          <a:bodyPr anchor="ctr"/>
          <a:lstStyle>
            <a:lvl1pPr marL="0" indent="0" algn="ctr">
              <a:buNone/>
              <a:defRPr/>
            </a:lvl1pPr>
          </a:lstStyle>
          <a:p>
            <a:r>
              <a:rPr lang="en-US"/>
              <a:t>Click icon to add picture</a:t>
            </a:r>
            <a:endParaRPr lang="en-US" dirty="0"/>
          </a:p>
        </p:txBody>
      </p:sp>
      <p:sp>
        <p:nvSpPr>
          <p:cNvPr id="7" name="Text Placeholder 20">
            <a:extLst>
              <a:ext uri="{FF2B5EF4-FFF2-40B4-BE49-F238E27FC236}">
                <a16:creationId xmlns:a16="http://schemas.microsoft.com/office/drawing/2014/main" id="{F0B28D44-29B3-3396-973D-82E361161253}"/>
              </a:ext>
            </a:extLst>
          </p:cNvPr>
          <p:cNvSpPr>
            <a:spLocks noGrp="1"/>
          </p:cNvSpPr>
          <p:nvPr>
            <p:ph type="body" sz="quarter" idx="15"/>
          </p:nvPr>
        </p:nvSpPr>
        <p:spPr>
          <a:xfrm>
            <a:off x="7498080" y="5129784"/>
            <a:ext cx="4114800" cy="347472"/>
          </a:xfrm>
          <a:custGeom>
            <a:avLst/>
            <a:gdLst>
              <a:gd name="connsiteX0" fmla="*/ 0 w 4495744"/>
              <a:gd name="connsiteY0" fmla="*/ 0 h 4648200"/>
              <a:gd name="connsiteX1" fmla="*/ 4495744 w 4495744"/>
              <a:gd name="connsiteY1" fmla="*/ 0 h 4648200"/>
              <a:gd name="connsiteX2" fmla="*/ 4495744 w 4495744"/>
              <a:gd name="connsiteY2" fmla="*/ 4648200 h 4648200"/>
              <a:gd name="connsiteX3" fmla="*/ 0 w 4495744"/>
              <a:gd name="connsiteY3" fmla="*/ 4648200 h 4648200"/>
            </a:gdLst>
            <a:ahLst/>
            <a:cxnLst>
              <a:cxn ang="0">
                <a:pos x="connsiteX0" y="connsiteY0"/>
              </a:cxn>
              <a:cxn ang="0">
                <a:pos x="connsiteX1" y="connsiteY1"/>
              </a:cxn>
              <a:cxn ang="0">
                <a:pos x="connsiteX2" y="connsiteY2"/>
              </a:cxn>
              <a:cxn ang="0">
                <a:pos x="connsiteX3" y="connsiteY3"/>
              </a:cxn>
            </a:cxnLst>
            <a:rect l="l" t="t" r="r" b="b"/>
            <a:pathLst>
              <a:path w="4495744" h="4648200">
                <a:moveTo>
                  <a:pt x="0" y="0"/>
                </a:moveTo>
                <a:lnTo>
                  <a:pt x="4495744" y="0"/>
                </a:lnTo>
                <a:lnTo>
                  <a:pt x="4495744" y="4648200"/>
                </a:lnTo>
                <a:lnTo>
                  <a:pt x="0" y="4648200"/>
                </a:lnTo>
                <a:close/>
              </a:path>
            </a:pathLst>
          </a:custGeom>
          <a:noFill/>
        </p:spPr>
        <p:txBody>
          <a:bodyPr wrap="square" lIns="0" tIns="0" rIns="0" anchor="b" anchorCtr="0">
            <a:noAutofit/>
          </a:bodyPr>
          <a:lstStyle>
            <a:lvl1pPr marL="0" indent="0">
              <a:lnSpc>
                <a:spcPts val="1720"/>
              </a:lnSpc>
              <a:buNone/>
              <a:defRPr sz="2000" b="0" i="0" cap="all" spc="200" baseline="0">
                <a:latin typeface="+mj-lt"/>
                <a:cs typeface="Posterama" panose="020B0504020200020000"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Content Placeholder 5">
            <a:extLst>
              <a:ext uri="{FF2B5EF4-FFF2-40B4-BE49-F238E27FC236}">
                <a16:creationId xmlns:a16="http://schemas.microsoft.com/office/drawing/2014/main" id="{C06156AC-1153-3958-CFE6-6CDCC21C38A9}"/>
              </a:ext>
            </a:extLst>
          </p:cNvPr>
          <p:cNvSpPr>
            <a:spLocks noGrp="1"/>
          </p:cNvSpPr>
          <p:nvPr>
            <p:ph sz="quarter" idx="16"/>
          </p:nvPr>
        </p:nvSpPr>
        <p:spPr>
          <a:xfrm>
            <a:off x="7498080" y="5568696"/>
            <a:ext cx="3886200" cy="905256"/>
          </a:xfrm>
        </p:spPr>
        <p:txBody>
          <a:bodyPr/>
          <a:lstStyle>
            <a:lvl1pPr marL="0" indent="0">
              <a:lnSpc>
                <a:spcPct val="100000"/>
              </a:lnSpc>
              <a:buNone/>
              <a:defRPr sz="1400"/>
            </a:lvl1pPr>
            <a:lvl2pPr marL="228600">
              <a:lnSpc>
                <a:spcPct val="100000"/>
              </a:lnSpc>
              <a:defRPr sz="1400"/>
            </a:lvl2pPr>
            <a:lvl3pPr marL="457200">
              <a:lnSpc>
                <a:spcPct val="100000"/>
              </a:lnSpc>
              <a:defRPr sz="1400"/>
            </a:lvl3pPr>
            <a:lvl4pPr marL="685800">
              <a:lnSpc>
                <a:spcPct val="100000"/>
              </a:lnSpc>
              <a:defRPr sz="1400"/>
            </a:lvl4pPr>
            <a:lvl5pPr marL="1143000">
              <a:lnSpc>
                <a:spcPct val="100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10">
            <a:extLst>
              <a:ext uri="{FF2B5EF4-FFF2-40B4-BE49-F238E27FC236}">
                <a16:creationId xmlns:a16="http://schemas.microsoft.com/office/drawing/2014/main" id="{A4CE90CA-176B-1E45-FECF-0290B1DCF55C}"/>
              </a:ext>
            </a:extLst>
          </p:cNvPr>
          <p:cNvSpPr>
            <a:spLocks noGrp="1"/>
          </p:cNvSpPr>
          <p:nvPr>
            <p:ph type="pic" sz="quarter" idx="17"/>
          </p:nvPr>
        </p:nvSpPr>
        <p:spPr>
          <a:xfrm>
            <a:off x="6245352" y="704088"/>
            <a:ext cx="914400" cy="914400"/>
          </a:xfrm>
        </p:spPr>
        <p:txBody>
          <a:bodyPr anchor="ctr"/>
          <a:lstStyle>
            <a:lvl1pPr marL="0" indent="0" algn="ctr">
              <a:buNone/>
              <a:defRPr sz="900"/>
            </a:lvl1pPr>
          </a:lstStyle>
          <a:p>
            <a:r>
              <a:rPr lang="en-US"/>
              <a:t>Click icon to add picture</a:t>
            </a:r>
            <a:endParaRPr lang="en-US" dirty="0"/>
          </a:p>
        </p:txBody>
      </p:sp>
      <p:sp>
        <p:nvSpPr>
          <p:cNvPr id="13" name="Picture Placeholder 10">
            <a:extLst>
              <a:ext uri="{FF2B5EF4-FFF2-40B4-BE49-F238E27FC236}">
                <a16:creationId xmlns:a16="http://schemas.microsoft.com/office/drawing/2014/main" id="{365BC287-99EE-D6FA-48B9-1E6FFE9357EA}"/>
              </a:ext>
            </a:extLst>
          </p:cNvPr>
          <p:cNvSpPr>
            <a:spLocks noGrp="1"/>
          </p:cNvSpPr>
          <p:nvPr>
            <p:ph type="pic" sz="quarter" idx="18"/>
          </p:nvPr>
        </p:nvSpPr>
        <p:spPr>
          <a:xfrm>
            <a:off x="6245352" y="3273552"/>
            <a:ext cx="914400" cy="914400"/>
          </a:xfrm>
        </p:spPr>
        <p:txBody>
          <a:bodyPr anchor="ctr"/>
          <a:lstStyle>
            <a:lvl1pPr marL="0" indent="0" algn="ctr">
              <a:buNone/>
              <a:defRPr sz="900"/>
            </a:lvl1pPr>
          </a:lstStyle>
          <a:p>
            <a:r>
              <a:rPr lang="en-US"/>
              <a:t>Click icon to add picture</a:t>
            </a:r>
            <a:endParaRPr lang="en-US" dirty="0"/>
          </a:p>
        </p:txBody>
      </p:sp>
      <p:sp>
        <p:nvSpPr>
          <p:cNvPr id="14" name="Picture Placeholder 10">
            <a:extLst>
              <a:ext uri="{FF2B5EF4-FFF2-40B4-BE49-F238E27FC236}">
                <a16:creationId xmlns:a16="http://schemas.microsoft.com/office/drawing/2014/main" id="{ECE7A377-A1E6-77DF-79F9-F251BD757741}"/>
              </a:ext>
            </a:extLst>
          </p:cNvPr>
          <p:cNvSpPr>
            <a:spLocks noGrp="1"/>
          </p:cNvSpPr>
          <p:nvPr>
            <p:ph type="pic" sz="quarter" idx="19"/>
          </p:nvPr>
        </p:nvSpPr>
        <p:spPr>
          <a:xfrm>
            <a:off x="6245352" y="5166360"/>
            <a:ext cx="914400" cy="914400"/>
          </a:xfrm>
        </p:spPr>
        <p:txBody>
          <a:bodyPr anchor="ctr"/>
          <a:lstStyle>
            <a:lvl1pPr marL="0" indent="0" algn="ctr">
              <a:buNone/>
              <a:defRPr sz="9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52D976B1-BEF2-CB69-E97E-A6DAD1F04689}"/>
              </a:ext>
            </a:extLst>
          </p:cNvPr>
          <p:cNvCxnSpPr>
            <a:cxnSpLocks/>
          </p:cNvCxnSpPr>
          <p:nvPr userDrawn="1"/>
        </p:nvCxnSpPr>
        <p:spPr>
          <a:xfrm>
            <a:off x="1298448" y="6111876"/>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31164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9358819-7D9B-11CB-DBC5-CC8BC5C076D2}"/>
              </a:ext>
            </a:extLst>
          </p:cNvPr>
          <p:cNvSpPr>
            <a:spLocks noGrp="1"/>
          </p:cNvSpPr>
          <p:nvPr>
            <p:ph type="sldNum" sz="quarter" idx="10"/>
          </p:nvPr>
        </p:nvSpPr>
        <p:spPr/>
        <p:txBody>
          <a:body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B2EB2EEB-FE70-98B2-9437-0E1E91F929E8}"/>
              </a:ext>
            </a:extLst>
          </p:cNvPr>
          <p:cNvSpPr>
            <a:spLocks noGrp="1"/>
          </p:cNvSpPr>
          <p:nvPr>
            <p:ph type="ftr" sz="quarter" idx="11"/>
          </p:nvPr>
        </p:nvSpPr>
        <p:spPr/>
        <p:txBody>
          <a:bodyPr/>
          <a:lstStyle/>
          <a:p>
            <a:r>
              <a:rPr lang="en-US" dirty="0"/>
              <a:t>Capstone project</a:t>
            </a:r>
          </a:p>
        </p:txBody>
      </p:sp>
      <p:cxnSp>
        <p:nvCxnSpPr>
          <p:cNvPr id="5" name="Straight Connector 4">
            <a:extLst>
              <a:ext uri="{FF2B5EF4-FFF2-40B4-BE49-F238E27FC236}">
                <a16:creationId xmlns:a16="http://schemas.microsoft.com/office/drawing/2014/main" id="{DFAA902D-BDC9-E5AF-D40D-7B8DE616EBE0}"/>
              </a:ext>
            </a:extLst>
          </p:cNvPr>
          <p:cNvCxnSpPr>
            <a:cxnSpLocks/>
          </p:cNvCxnSpPr>
          <p:nvPr userDrawn="1"/>
        </p:nvCxnSpPr>
        <p:spPr>
          <a:xfrm>
            <a:off x="5890260" y="1536192"/>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Text Placeholder 7">
            <a:extLst>
              <a:ext uri="{FF2B5EF4-FFF2-40B4-BE49-F238E27FC236}">
                <a16:creationId xmlns:a16="http://schemas.microsoft.com/office/drawing/2014/main" id="{92A4017E-4CAA-8499-38AE-3A3306A7EB26}"/>
              </a:ext>
            </a:extLst>
          </p:cNvPr>
          <p:cNvSpPr>
            <a:spLocks noGrp="1"/>
          </p:cNvSpPr>
          <p:nvPr>
            <p:ph type="body" sz="quarter" idx="12"/>
          </p:nvPr>
        </p:nvSpPr>
        <p:spPr>
          <a:xfrm>
            <a:off x="2834640" y="2057400"/>
            <a:ext cx="6519672" cy="2971800"/>
          </a:xfrm>
          <a:solidFill>
            <a:schemeClr val="accent4"/>
          </a:solidFill>
        </p:spPr>
        <p:txBody>
          <a:bodyPr lIns="576072" tIns="228600" rIns="576072" bIns="228600" anchor="ctr"/>
          <a:lstStyle>
            <a:lvl1pPr marL="0" indent="0" algn="ctr">
              <a:lnSpc>
                <a:spcPts val="2460"/>
              </a:lnSpc>
              <a:buNone/>
              <a:defRPr sz="2000"/>
            </a:lvl1pPr>
          </a:lstStyle>
          <a:p>
            <a:pPr lvl="0"/>
            <a:r>
              <a:rPr lang="en-US"/>
              <a:t>Click to edit Master text styles</a:t>
            </a:r>
          </a:p>
        </p:txBody>
      </p:sp>
      <p:sp>
        <p:nvSpPr>
          <p:cNvPr id="11" name="Picture Placeholder 10">
            <a:extLst>
              <a:ext uri="{FF2B5EF4-FFF2-40B4-BE49-F238E27FC236}">
                <a16:creationId xmlns:a16="http://schemas.microsoft.com/office/drawing/2014/main" id="{E9103CB5-F9EF-D6DA-A5D4-DCCAEBEBE615}"/>
              </a:ext>
            </a:extLst>
          </p:cNvPr>
          <p:cNvSpPr>
            <a:spLocks noGrp="1"/>
          </p:cNvSpPr>
          <p:nvPr>
            <p:ph type="pic" sz="quarter" idx="13"/>
          </p:nvPr>
        </p:nvSpPr>
        <p:spPr>
          <a:xfrm>
            <a:off x="2871216" y="5330952"/>
            <a:ext cx="6519672" cy="1527048"/>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E217F00C-8F19-CB9F-D5BF-9A5F4C77E256}"/>
              </a:ext>
            </a:extLst>
          </p:cNvPr>
          <p:cNvSpPr>
            <a:spLocks noGrp="1"/>
          </p:cNvSpPr>
          <p:nvPr>
            <p:ph type="title"/>
          </p:nvPr>
        </p:nvSpPr>
        <p:spPr>
          <a:xfrm>
            <a:off x="4116324" y="609600"/>
            <a:ext cx="3959352" cy="530352"/>
          </a:xfrm>
        </p:spPr>
        <p:txBody>
          <a:bodyPr/>
          <a:lstStyle>
            <a:lvl1pPr algn="ctr">
              <a:defRPr/>
            </a:lvl1pPr>
          </a:lstStyle>
          <a:p>
            <a:r>
              <a:rPr lang="en-US"/>
              <a:t>Click to edit Master title style</a:t>
            </a:r>
            <a:endParaRPr lang="en-US" dirty="0"/>
          </a:p>
        </p:txBody>
      </p:sp>
    </p:spTree>
    <p:extLst>
      <p:ext uri="{BB962C8B-B14F-4D97-AF65-F5344CB8AC3E}">
        <p14:creationId xmlns:p14="http://schemas.microsoft.com/office/powerpoint/2010/main" val="14666269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8C402F40-958A-D2BF-629C-39B659EC95D4}"/>
              </a:ext>
            </a:extLst>
          </p:cNvPr>
          <p:cNvSpPr>
            <a:spLocks noGrp="1"/>
          </p:cNvSpPr>
          <p:nvPr>
            <p:ph type="pic" sz="quarter" idx="12"/>
          </p:nvPr>
        </p:nvSpPr>
        <p:spPr>
          <a:xfrm>
            <a:off x="0" y="1"/>
            <a:ext cx="12191999" cy="6858000"/>
          </a:xfrm>
          <a:custGeom>
            <a:avLst/>
            <a:gdLst>
              <a:gd name="connsiteX0" fmla="*/ 5890261 w 12191999"/>
              <a:gd name="connsiteY0" fmla="*/ 4496651 h 6858000"/>
              <a:gd name="connsiteX1" fmla="*/ 5890261 w 12191999"/>
              <a:gd name="connsiteY1" fmla="*/ 4584953 h 6858000"/>
              <a:gd name="connsiteX2" fmla="*/ 6299835 w 12191999"/>
              <a:gd name="connsiteY2" fmla="*/ 4584953 h 6858000"/>
              <a:gd name="connsiteX3" fmla="*/ 6299835 w 12191999"/>
              <a:gd name="connsiteY3" fmla="*/ 4496651 h 6858000"/>
              <a:gd name="connsiteX4" fmla="*/ 0 w 12191999"/>
              <a:gd name="connsiteY4" fmla="*/ 0 h 6858000"/>
              <a:gd name="connsiteX5" fmla="*/ 12191999 w 12191999"/>
              <a:gd name="connsiteY5" fmla="*/ 0 h 6858000"/>
              <a:gd name="connsiteX6" fmla="*/ 12191999 w 12191999"/>
              <a:gd name="connsiteY6" fmla="*/ 6858000 h 6858000"/>
              <a:gd name="connsiteX7" fmla="*/ 0 w 121919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6858000">
                <a:moveTo>
                  <a:pt x="5890261" y="4496651"/>
                </a:moveTo>
                <a:lnTo>
                  <a:pt x="5890261" y="4584953"/>
                </a:lnTo>
                <a:lnTo>
                  <a:pt x="6299835" y="4584953"/>
                </a:lnTo>
                <a:lnTo>
                  <a:pt x="6299835" y="4496651"/>
                </a:lnTo>
                <a:close/>
                <a:moveTo>
                  <a:pt x="0" y="0"/>
                </a:moveTo>
                <a:lnTo>
                  <a:pt x="12191999" y="0"/>
                </a:lnTo>
                <a:lnTo>
                  <a:pt x="12191999" y="6858000"/>
                </a:lnTo>
                <a:lnTo>
                  <a:pt x="0" y="6858000"/>
                </a:lnTo>
                <a:close/>
              </a:path>
            </a:pathLst>
          </a:custGeom>
        </p:spPr>
        <p:txBody>
          <a:bodyPr wrap="square">
            <a:noAutofit/>
          </a:bodyPr>
          <a:lstStyle/>
          <a:p>
            <a:r>
              <a:rPr lang="en-US"/>
              <a:t>Click icon to add picture</a:t>
            </a:r>
            <a:endParaRPr lang="en-US" dirty="0"/>
          </a:p>
        </p:txBody>
      </p:sp>
      <p:sp>
        <p:nvSpPr>
          <p:cNvPr id="16" name="Title 15">
            <a:extLst>
              <a:ext uri="{FF2B5EF4-FFF2-40B4-BE49-F238E27FC236}">
                <a16:creationId xmlns:a16="http://schemas.microsoft.com/office/drawing/2014/main" id="{ABAFD431-F46D-3701-6A51-738ADAF3A5E3}"/>
              </a:ext>
            </a:extLst>
          </p:cNvPr>
          <p:cNvSpPr>
            <a:spLocks noGrp="1"/>
          </p:cNvSpPr>
          <p:nvPr>
            <p:ph type="title"/>
          </p:nvPr>
        </p:nvSpPr>
        <p:spPr>
          <a:xfrm>
            <a:off x="1535715" y="1485302"/>
            <a:ext cx="9120570" cy="3887396"/>
          </a:xfrm>
          <a:custGeom>
            <a:avLst/>
            <a:gdLst>
              <a:gd name="connsiteX0" fmla="*/ 4354545 w 9120570"/>
              <a:gd name="connsiteY0" fmla="*/ 3011350 h 3887396"/>
              <a:gd name="connsiteX1" fmla="*/ 4354545 w 9120570"/>
              <a:gd name="connsiteY1" fmla="*/ 3099652 h 3887396"/>
              <a:gd name="connsiteX2" fmla="*/ 4764120 w 9120570"/>
              <a:gd name="connsiteY2" fmla="*/ 3099652 h 3887396"/>
              <a:gd name="connsiteX3" fmla="*/ 4764120 w 9120570"/>
              <a:gd name="connsiteY3" fmla="*/ 3011350 h 3887396"/>
              <a:gd name="connsiteX4" fmla="*/ 0 w 9120570"/>
              <a:gd name="connsiteY4" fmla="*/ 0 h 3887396"/>
              <a:gd name="connsiteX5" fmla="*/ 9120570 w 9120570"/>
              <a:gd name="connsiteY5" fmla="*/ 0 h 3887396"/>
              <a:gd name="connsiteX6" fmla="*/ 9120570 w 9120570"/>
              <a:gd name="connsiteY6" fmla="*/ 3887396 h 3887396"/>
              <a:gd name="connsiteX7" fmla="*/ 0 w 9120570"/>
              <a:gd name="connsiteY7" fmla="*/ 3887396 h 388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20570" h="3887396">
                <a:moveTo>
                  <a:pt x="4354545" y="3011350"/>
                </a:moveTo>
                <a:lnTo>
                  <a:pt x="4354545" y="3099652"/>
                </a:lnTo>
                <a:lnTo>
                  <a:pt x="4764120" y="3099652"/>
                </a:lnTo>
                <a:lnTo>
                  <a:pt x="4764120" y="3011350"/>
                </a:lnTo>
                <a:close/>
                <a:moveTo>
                  <a:pt x="0" y="0"/>
                </a:moveTo>
                <a:lnTo>
                  <a:pt x="9120570" y="0"/>
                </a:lnTo>
                <a:lnTo>
                  <a:pt x="9120570" y="3887396"/>
                </a:lnTo>
                <a:lnTo>
                  <a:pt x="0" y="3887396"/>
                </a:lnTo>
                <a:close/>
              </a:path>
            </a:pathLst>
          </a:custGeom>
          <a:solidFill>
            <a:schemeClr val="accent1">
              <a:lumMod val="20000"/>
              <a:lumOff val="80000"/>
            </a:schemeClr>
          </a:solidFill>
        </p:spPr>
        <p:txBody>
          <a:bodyPr wrap="square" bIns="1097280" anchor="b">
            <a:noAutofit/>
          </a:bodyPr>
          <a:lstStyle>
            <a:lvl1pPr algn="ctr">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CAFD788D-D699-2BA7-3637-AA3B48C09084}"/>
              </a:ext>
            </a:extLst>
          </p:cNvPr>
          <p:cNvSpPr>
            <a:spLocks noGrp="1"/>
          </p:cNvSpPr>
          <p:nvPr>
            <p:ph type="pic" sz="quarter" idx="13"/>
          </p:nvPr>
        </p:nvSpPr>
        <p:spPr>
          <a:xfrm>
            <a:off x="4953000" y="612648"/>
            <a:ext cx="2286000" cy="2286000"/>
          </a:xfrm>
          <a:prstGeom prst="ellipse">
            <a:avLst/>
          </a:prstGeom>
        </p:spPr>
        <p:txBody>
          <a:bodyPr anchor="ctr"/>
          <a:lstStyle>
            <a:lvl1pPr marL="0" indent="0" algn="ctr">
              <a:buNone/>
              <a:defRPr sz="1050"/>
            </a:lvl1pPr>
          </a:lstStyle>
          <a:p>
            <a:r>
              <a:rPr lang="en-US"/>
              <a:t>Click icon to add picture</a:t>
            </a:r>
            <a:endParaRPr lang="en-US" dirty="0"/>
          </a:p>
        </p:txBody>
      </p:sp>
      <p:sp>
        <p:nvSpPr>
          <p:cNvPr id="13" name="Text Placeholder 12">
            <a:extLst>
              <a:ext uri="{FF2B5EF4-FFF2-40B4-BE49-F238E27FC236}">
                <a16:creationId xmlns:a16="http://schemas.microsoft.com/office/drawing/2014/main" id="{7808A0C0-A02B-D1C7-6DE5-CA25624AD099}"/>
              </a:ext>
            </a:extLst>
          </p:cNvPr>
          <p:cNvSpPr>
            <a:spLocks noGrp="1"/>
          </p:cNvSpPr>
          <p:nvPr>
            <p:ph type="body" sz="quarter" idx="14"/>
          </p:nvPr>
        </p:nvSpPr>
        <p:spPr>
          <a:xfrm>
            <a:off x="1572768" y="5751576"/>
            <a:ext cx="9116568" cy="722376"/>
          </a:xfrm>
        </p:spPr>
        <p:txBody>
          <a:bodyPr anchor="ctr"/>
          <a:lstStyle>
            <a:lvl1pPr marL="0" indent="0" algn="ctr">
              <a:buNone/>
              <a:defRPr sz="2000" cap="all" baseline="0"/>
            </a:lvl1pPr>
          </a:lstStyle>
          <a:p>
            <a:pPr lvl="0"/>
            <a:r>
              <a:rPr lang="en-US"/>
              <a:t>Click to edit Master text styles</a:t>
            </a:r>
          </a:p>
        </p:txBody>
      </p:sp>
      <p:sp>
        <p:nvSpPr>
          <p:cNvPr id="20" name="Rectangle 19">
            <a:extLst>
              <a:ext uri="{FF2B5EF4-FFF2-40B4-BE49-F238E27FC236}">
                <a16:creationId xmlns:a16="http://schemas.microsoft.com/office/drawing/2014/main" id="{469017C4-5BB0-DF6F-781B-FB81A3A5D977}"/>
              </a:ext>
            </a:extLst>
          </p:cNvPr>
          <p:cNvSpPr/>
          <p:nvPr userDrawn="1"/>
        </p:nvSpPr>
        <p:spPr>
          <a:xfrm>
            <a:off x="5890260" y="4496652"/>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191105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endParaRPr lang="en-US" dirty="0"/>
          </a:p>
        </p:txBody>
      </p:sp>
      <p:sp>
        <p:nvSpPr>
          <p:cNvPr id="5" name="Slide Number Placeholder 4">
            <a:extLst>
              <a:ext uri="{FF2B5EF4-FFF2-40B4-BE49-F238E27FC236}">
                <a16:creationId xmlns:a16="http://schemas.microsoft.com/office/drawing/2014/main" id="{814BC7BE-FECC-8573-D4F0-FA004B4A04F4}"/>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8" name="Footer Placeholder 7">
            <a:extLst>
              <a:ext uri="{FF2B5EF4-FFF2-40B4-BE49-F238E27FC236}">
                <a16:creationId xmlns:a16="http://schemas.microsoft.com/office/drawing/2014/main" id="{A4DB0707-D3A6-4BF0-3225-EC3851AD7387}"/>
              </a:ext>
            </a:extLst>
          </p:cNvPr>
          <p:cNvSpPr>
            <a:spLocks noGrp="1"/>
          </p:cNvSpPr>
          <p:nvPr>
            <p:ph type="ftr" sz="quarter" idx="12"/>
          </p:nvPr>
        </p:nvSpPr>
        <p:spPr/>
        <p:txBody>
          <a:bodyPr/>
          <a:lstStyle>
            <a:lvl1pPr>
              <a:defRPr/>
            </a:lvl1pPr>
          </a:lstStyle>
          <a:p>
            <a:r>
              <a:rPr lang="en-US" dirty="0"/>
              <a:t>Capstone project</a:t>
            </a:r>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81AE946-135C-E4E8-BA60-64AB48B87F80}"/>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7" name="Footer Placeholder 6">
            <a:extLst>
              <a:ext uri="{FF2B5EF4-FFF2-40B4-BE49-F238E27FC236}">
                <a16:creationId xmlns:a16="http://schemas.microsoft.com/office/drawing/2014/main" id="{FFD67329-9F30-BEB7-31E2-FECA7FD59B06}"/>
              </a:ext>
            </a:extLst>
          </p:cNvPr>
          <p:cNvSpPr>
            <a:spLocks noGrp="1"/>
          </p:cNvSpPr>
          <p:nvPr>
            <p:ph type="ftr" sz="quarter" idx="12"/>
          </p:nvPr>
        </p:nvSpPr>
        <p:spPr/>
        <p:txBody>
          <a:bodyPr/>
          <a:lstStyle/>
          <a:p>
            <a:r>
              <a:rPr lang="en-US" dirty="0"/>
              <a:t>Capstone project</a:t>
            </a:r>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129844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230684" y="987425"/>
            <a:ext cx="612470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129844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73183587-0236-046F-3B80-4D4EEA7A8009}"/>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60C67779-9FAD-3FE4-5C67-7E5313C03B45}"/>
              </a:ext>
            </a:extLst>
          </p:cNvPr>
          <p:cNvSpPr>
            <a:spLocks noGrp="1"/>
          </p:cNvSpPr>
          <p:nvPr>
            <p:ph type="ftr" sz="quarter" idx="12"/>
          </p:nvPr>
        </p:nvSpPr>
        <p:spPr/>
        <p:txBody>
          <a:bodyPr/>
          <a:lstStyle/>
          <a:p>
            <a:r>
              <a:rPr lang="en-US" dirty="0"/>
              <a:t>Capstone project</a:t>
            </a:r>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129844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230684" y="993775"/>
            <a:ext cx="612470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129844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AD70A4E-ED43-B5A1-F8FE-762E21A30A3E}"/>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A4125545-56D8-5212-AA45-63F7C1DBF101}"/>
              </a:ext>
            </a:extLst>
          </p:cNvPr>
          <p:cNvSpPr>
            <a:spLocks noGrp="1"/>
          </p:cNvSpPr>
          <p:nvPr>
            <p:ph type="ftr" sz="quarter" idx="12"/>
          </p:nvPr>
        </p:nvSpPr>
        <p:spPr/>
        <p:txBody>
          <a:bodyPr/>
          <a:lstStyle/>
          <a:p>
            <a:r>
              <a:rPr lang="en-US" dirty="0"/>
              <a:t>Capstone project</a:t>
            </a:r>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image righ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94B2501-78A9-E41B-7C2D-09F09ADDCB5E}"/>
              </a:ext>
            </a:extLst>
          </p:cNvPr>
          <p:cNvSpPr/>
          <p:nvPr userDrawn="1"/>
        </p:nvSpPr>
        <p:spPr>
          <a:xfrm>
            <a:off x="8610600" y="0"/>
            <a:ext cx="35814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BBA0478E-A529-CF4E-CE5C-583ACA20D66C}"/>
              </a:ext>
            </a:extLst>
          </p:cNvPr>
          <p:cNvSpPr/>
          <p:nvPr userDrawn="1"/>
        </p:nvSpPr>
        <p:spPr>
          <a:xfrm>
            <a:off x="4462849" y="685800"/>
            <a:ext cx="7119551" cy="54864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295400" y="1124712"/>
            <a:ext cx="3886200" cy="548640"/>
          </a:xfrm>
        </p:spPr>
        <p:txBody>
          <a:bodyPr/>
          <a:lstStyle>
            <a:lvl1pPr>
              <a:defRPr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295400" y="2816352"/>
            <a:ext cx="3602736" cy="3364992"/>
          </a:xfrm>
        </p:spPr>
        <p:txBody>
          <a:bodyPr/>
          <a:lstStyle>
            <a:lvl1pPr marL="0" indent="0">
              <a:lnSpc>
                <a:spcPct val="150000"/>
              </a:lnSpc>
              <a:buNone/>
              <a:defRPr sz="2000" cap="all" spc="0" baseline="0"/>
            </a:lvl1pPr>
            <a:lvl2pPr marL="228600">
              <a:defRPr spc="0" baseline="0"/>
            </a:lvl2pPr>
            <a:lvl3pPr marL="457200">
              <a:defRPr spc="0" baseline="0"/>
            </a:lvl3pPr>
            <a:lvl4pPr marL="685800">
              <a:defRPr spc="0" baseline="0"/>
            </a:lvl4pPr>
            <a:lvl5pPr marL="1143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Capstone project</a:t>
            </a:r>
          </a:p>
        </p:txBody>
      </p:sp>
      <p:sp>
        <p:nvSpPr>
          <p:cNvPr id="7" name="Picture Placeholder 6">
            <a:extLst>
              <a:ext uri="{FF2B5EF4-FFF2-40B4-BE49-F238E27FC236}">
                <a16:creationId xmlns:a16="http://schemas.microsoft.com/office/drawing/2014/main" id="{90AD0F96-99DE-C9D9-569E-AE6FC6307EA7}"/>
              </a:ext>
            </a:extLst>
          </p:cNvPr>
          <p:cNvSpPr>
            <a:spLocks noGrp="1"/>
          </p:cNvSpPr>
          <p:nvPr>
            <p:ph type="pic" sz="quarter" idx="13"/>
          </p:nvPr>
        </p:nvSpPr>
        <p:spPr>
          <a:xfrm>
            <a:off x="4946904" y="1188720"/>
            <a:ext cx="6638544" cy="4480560"/>
          </a:xfrm>
          <a:noFill/>
        </p:spPr>
        <p:txBody>
          <a:bodyPr anchor="ctr"/>
          <a:lstStyle>
            <a:lvl1pPr marL="0" indent="0" algn="ctr">
              <a:buNone/>
              <a:defRPr/>
            </a:lvl1pPr>
          </a:lstStyle>
          <a:p>
            <a:r>
              <a:rPr lang="en-US"/>
              <a:t>Click icon to add picture</a:t>
            </a:r>
            <a:endParaRPr lang="en-US" dirty="0"/>
          </a:p>
        </p:txBody>
      </p:sp>
      <p:cxnSp>
        <p:nvCxnSpPr>
          <p:cNvPr id="8" name="Straight Connector 7">
            <a:extLst>
              <a:ext uri="{FF2B5EF4-FFF2-40B4-BE49-F238E27FC236}">
                <a16:creationId xmlns:a16="http://schemas.microsoft.com/office/drawing/2014/main" id="{D792E47F-4E2C-B4B2-51F0-43D9D15C5A60}"/>
              </a:ext>
            </a:extLst>
          </p:cNvPr>
          <p:cNvCxnSpPr>
            <a:cxnSpLocks/>
          </p:cNvCxnSpPr>
          <p:nvPr userDrawn="1"/>
        </p:nvCxnSpPr>
        <p:spPr>
          <a:xfrm>
            <a:off x="1295400" y="2057400"/>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6816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4"/>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BA0478E-A529-CF4E-CE5C-583ACA20D66C}"/>
              </a:ext>
            </a:extLst>
          </p:cNvPr>
          <p:cNvSpPr/>
          <p:nvPr userDrawn="1"/>
        </p:nvSpPr>
        <p:spPr>
          <a:xfrm>
            <a:off x="3578352" y="0"/>
            <a:ext cx="861364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5449824" y="1124712"/>
            <a:ext cx="5760720" cy="548640"/>
          </a:xfrm>
        </p:spPr>
        <p:txBody>
          <a:bodyPr/>
          <a:lstStyle>
            <a:lvl1pPr>
              <a:defRPr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5449824" y="2889504"/>
            <a:ext cx="5760720" cy="3319272"/>
          </a:xfrm>
        </p:spPr>
        <p:txBody>
          <a:bodyPr/>
          <a:lstStyle>
            <a:lvl1pPr marL="0" indent="0">
              <a:lnSpc>
                <a:spcPct val="150000"/>
              </a:lnSpc>
              <a:buNone/>
              <a:defRPr sz="2000" cap="none" spc="0" baseline="0"/>
            </a:lvl1pPr>
            <a:lvl2pPr marL="228600">
              <a:defRPr spc="0" baseline="0"/>
            </a:lvl2pPr>
            <a:lvl3pPr marL="457200">
              <a:defRPr spc="0" baseline="0"/>
            </a:lvl3pPr>
            <a:lvl4pPr marL="685800">
              <a:defRPr spc="0" baseline="0"/>
            </a:lvl4pPr>
            <a:lvl5pPr marL="1143000">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lvl1pPr>
              <a:defRPr>
                <a:solidFill>
                  <a:schemeClr val="bg1"/>
                </a:solidFill>
              </a:defRPr>
            </a:lvl1pPr>
          </a:lstStyle>
          <a:p>
            <a:fld id="{75DF2D63-3FF5-D547-96B9-BE9CCD1ABA58}" type="slidenum">
              <a:rPr lang="en-US" smtClean="0"/>
              <a:pPr/>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lvl1pPr>
              <a:defRPr>
                <a:solidFill>
                  <a:schemeClr val="bg1"/>
                </a:solidFill>
              </a:defRPr>
            </a:lvl1pPr>
          </a:lstStyle>
          <a:p>
            <a:r>
              <a:rPr lang="en-US" dirty="0"/>
              <a:t>Capstone project</a:t>
            </a:r>
          </a:p>
        </p:txBody>
      </p:sp>
      <p:sp>
        <p:nvSpPr>
          <p:cNvPr id="7" name="Picture Placeholder 6">
            <a:extLst>
              <a:ext uri="{FF2B5EF4-FFF2-40B4-BE49-F238E27FC236}">
                <a16:creationId xmlns:a16="http://schemas.microsoft.com/office/drawing/2014/main" id="{90AD0F96-99DE-C9D9-569E-AE6FC6307EA7}"/>
              </a:ext>
            </a:extLst>
          </p:cNvPr>
          <p:cNvSpPr>
            <a:spLocks noGrp="1"/>
          </p:cNvSpPr>
          <p:nvPr>
            <p:ph type="pic" sz="quarter" idx="13"/>
          </p:nvPr>
        </p:nvSpPr>
        <p:spPr>
          <a:xfrm>
            <a:off x="1298448" y="1828800"/>
            <a:ext cx="3200400" cy="3200400"/>
          </a:xfrm>
          <a:prstGeom prst="ellipse">
            <a:avLst/>
          </a:prstGeom>
          <a:noFill/>
        </p:spPr>
        <p:txBody>
          <a:bodyPr anchor="ctr"/>
          <a:lstStyle>
            <a:lvl1pPr marL="0" indent="0" algn="ctr">
              <a:buNone/>
              <a:defRPr/>
            </a:lvl1pPr>
          </a:lstStyle>
          <a:p>
            <a:r>
              <a:rPr lang="en-US"/>
              <a:t>Click icon to add picture</a:t>
            </a:r>
            <a:endParaRPr lang="en-US" dirty="0"/>
          </a:p>
        </p:txBody>
      </p:sp>
      <p:cxnSp>
        <p:nvCxnSpPr>
          <p:cNvPr id="11" name="Straight Connector 10">
            <a:extLst>
              <a:ext uri="{FF2B5EF4-FFF2-40B4-BE49-F238E27FC236}">
                <a16:creationId xmlns:a16="http://schemas.microsoft.com/office/drawing/2014/main" id="{F036BAAC-D89F-682D-12A3-1C31F92F0FAF}"/>
              </a:ext>
            </a:extLst>
          </p:cNvPr>
          <p:cNvCxnSpPr>
            <a:cxnSpLocks/>
          </p:cNvCxnSpPr>
          <p:nvPr userDrawn="1"/>
        </p:nvCxnSpPr>
        <p:spPr>
          <a:xfrm>
            <a:off x="649224" y="2667000"/>
            <a:ext cx="0" cy="31242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7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iton Header">
    <p:bg>
      <p:bgPr>
        <a:solidFill>
          <a:schemeClr val="accent2"/>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D0AC02C-19A4-4754-CC96-34357DEFF55D}"/>
              </a:ext>
            </a:extLst>
          </p:cNvPr>
          <p:cNvSpPr>
            <a:spLocks noGrp="1"/>
          </p:cNvSpPr>
          <p:nvPr>
            <p:ph type="pic" sz="quarter" idx="10"/>
          </p:nvPr>
        </p:nvSpPr>
        <p:spPr>
          <a:xfrm>
            <a:off x="1527048" y="1481328"/>
            <a:ext cx="9144000" cy="3886200"/>
          </a:xfrm>
          <a:custGeom>
            <a:avLst/>
            <a:gdLst>
              <a:gd name="connsiteX0" fmla="*/ 6521576 w 9144000"/>
              <a:gd name="connsiteY0" fmla="*/ 2811867 h 3886200"/>
              <a:gd name="connsiteX1" fmla="*/ 6521576 w 9144000"/>
              <a:gd name="connsiteY1" fmla="*/ 2900169 h 3886200"/>
              <a:gd name="connsiteX2" fmla="*/ 6931151 w 9144000"/>
              <a:gd name="connsiteY2" fmla="*/ 2900169 h 3886200"/>
              <a:gd name="connsiteX3" fmla="*/ 6931151 w 9144000"/>
              <a:gd name="connsiteY3" fmla="*/ 2811867 h 3886200"/>
              <a:gd name="connsiteX4" fmla="*/ 0 w 9144000"/>
              <a:gd name="connsiteY4" fmla="*/ 0 h 3886200"/>
              <a:gd name="connsiteX5" fmla="*/ 9144000 w 9144000"/>
              <a:gd name="connsiteY5" fmla="*/ 0 h 3886200"/>
              <a:gd name="connsiteX6" fmla="*/ 9144000 w 9144000"/>
              <a:gd name="connsiteY6" fmla="*/ 3886200 h 3886200"/>
              <a:gd name="connsiteX7" fmla="*/ 0 w 9144000"/>
              <a:gd name="connsiteY7" fmla="*/ 3886200 h 388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3886200">
                <a:moveTo>
                  <a:pt x="6521576" y="2811867"/>
                </a:moveTo>
                <a:lnTo>
                  <a:pt x="6521576" y="2900169"/>
                </a:lnTo>
                <a:lnTo>
                  <a:pt x="6931151" y="2900169"/>
                </a:lnTo>
                <a:lnTo>
                  <a:pt x="6931151" y="2811867"/>
                </a:lnTo>
                <a:close/>
                <a:moveTo>
                  <a:pt x="0" y="0"/>
                </a:moveTo>
                <a:lnTo>
                  <a:pt x="9144000" y="0"/>
                </a:lnTo>
                <a:lnTo>
                  <a:pt x="9144000" y="3886200"/>
                </a:lnTo>
                <a:lnTo>
                  <a:pt x="0" y="38862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040636" y="3200400"/>
            <a:ext cx="8110728" cy="457200"/>
          </a:xfrm>
        </p:spPr>
        <p:txBody>
          <a:bodyPr anchor="ctr"/>
          <a:lstStyle>
            <a:lvl1pPr algn="ctr">
              <a:defRPr sz="4800"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046720" y="4745736"/>
            <a:ext cx="1389888" cy="1280160"/>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2" name="Rectangle 11">
            <a:extLst>
              <a:ext uri="{FF2B5EF4-FFF2-40B4-BE49-F238E27FC236}">
                <a16:creationId xmlns:a16="http://schemas.microsoft.com/office/drawing/2014/main" id="{42E7004C-CFEF-6E88-A3C1-60FBC7F8CD13}"/>
              </a:ext>
            </a:extLst>
          </p:cNvPr>
          <p:cNvSpPr/>
          <p:nvPr userDrawn="1"/>
        </p:nvSpPr>
        <p:spPr>
          <a:xfrm>
            <a:off x="8048624" y="4293195"/>
            <a:ext cx="409575" cy="883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031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295399" y="609600"/>
            <a:ext cx="10058400" cy="914400"/>
          </a:xfrm>
        </p:spPr>
        <p:txBody>
          <a:bodyPr/>
          <a:lstStyle>
            <a:lvl1pPr>
              <a:defRPr spc="3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295400" y="1855945"/>
            <a:ext cx="9820656" cy="4352544"/>
          </a:xfrm>
        </p:spPr>
        <p:txBody>
          <a:bodyPr/>
          <a:lstStyle>
            <a:lvl1pPr>
              <a:defRPr spc="0" baseline="0"/>
            </a:lvl1pPr>
            <a:lvl2pPr>
              <a:defRPr spc="0" baseline="0"/>
            </a:lvl2pPr>
            <a:lvl3pPr>
              <a:defRPr spc="0" baseline="0"/>
            </a:lvl3pPr>
            <a:lvl4pPr>
              <a:defRPr spc="0" baseline="0"/>
            </a:lvl4pPr>
            <a:lvl5pPr>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Capstone project</a:t>
            </a:r>
          </a:p>
        </p:txBody>
      </p:sp>
    </p:spTree>
    <p:extLst>
      <p:ext uri="{BB962C8B-B14F-4D97-AF65-F5344CB8AC3E}">
        <p14:creationId xmlns:p14="http://schemas.microsoft.com/office/powerpoint/2010/main" val="1521339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88720" y="609600"/>
            <a:ext cx="9829800" cy="914400"/>
          </a:xfrm>
        </p:spPr>
        <p:txBody>
          <a:bodyPr/>
          <a:lstStyle>
            <a:lvl1pPr algn="ctr">
              <a:defRPr spc="3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88720" y="1746504"/>
            <a:ext cx="9829800" cy="4352544"/>
          </a:xfrm>
        </p:spPr>
        <p:txBody>
          <a:bodyPr/>
          <a:lstStyle>
            <a:lvl1pPr>
              <a:defRPr spc="0" baseline="0"/>
            </a:lvl1pPr>
            <a:lvl2pPr>
              <a:defRPr spc="0" baseline="0"/>
            </a:lvl2pPr>
            <a:lvl3pPr>
              <a:defRPr spc="0" baseline="0"/>
            </a:lvl3pPr>
            <a:lvl4pPr>
              <a:defRPr spc="0" baseline="0"/>
            </a:lvl4pPr>
            <a:lvl5pPr>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Tree>
    <p:extLst>
      <p:ext uri="{BB962C8B-B14F-4D97-AF65-F5344CB8AC3E}">
        <p14:creationId xmlns:p14="http://schemas.microsoft.com/office/powerpoint/2010/main" val="164184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17F99EA-AB5F-24F3-D971-2B9BDE3B4F3C}"/>
              </a:ext>
            </a:extLst>
          </p:cNvPr>
          <p:cNvSpPr txBox="1"/>
          <p:nvPr userDrawn="1"/>
        </p:nvSpPr>
        <p:spPr>
          <a:xfrm>
            <a:off x="641838" y="5547946"/>
            <a:ext cx="184731" cy="369332"/>
          </a:xfrm>
          <a:prstGeom prst="rect">
            <a:avLst/>
          </a:prstGeom>
          <a:noFill/>
        </p:spPr>
        <p:txBody>
          <a:bodyPr wrap="none" rtlCol="0">
            <a:spAutoFit/>
          </a:bodyPr>
          <a:lstStyle/>
          <a:p>
            <a:endParaRPr lang="en-US" dirty="0"/>
          </a:p>
        </p:txBody>
      </p:sp>
      <p:sp>
        <p:nvSpPr>
          <p:cNvPr id="9" name="Slide Number Placeholder 8">
            <a:extLst>
              <a:ext uri="{FF2B5EF4-FFF2-40B4-BE49-F238E27FC236}">
                <a16:creationId xmlns:a16="http://schemas.microsoft.com/office/drawing/2014/main" id="{969BB099-33E8-8B24-7E54-70E7457A1C7B}"/>
              </a:ext>
            </a:extLst>
          </p:cNvPr>
          <p:cNvSpPr>
            <a:spLocks noGrp="1"/>
          </p:cNvSpPr>
          <p:nvPr>
            <p:ph type="sldNum" sz="quarter" idx="11"/>
          </p:nvPr>
        </p:nvSpPr>
        <p:spPr/>
        <p:txBody>
          <a:bodyPr/>
          <a:lstStyle/>
          <a:p>
            <a:fld id="{75DF2D63-3FF5-D547-96B9-BE9CCD1ABA58}" type="slidenum">
              <a:rPr lang="en-US" smtClean="0"/>
              <a:t>‹#›</a:t>
            </a:fld>
            <a:endParaRPr lang="en-US" dirty="0"/>
          </a:p>
        </p:txBody>
      </p:sp>
      <p:sp>
        <p:nvSpPr>
          <p:cNvPr id="10" name="Footer Placeholder 9">
            <a:extLst>
              <a:ext uri="{FF2B5EF4-FFF2-40B4-BE49-F238E27FC236}">
                <a16:creationId xmlns:a16="http://schemas.microsoft.com/office/drawing/2014/main" id="{1E607086-83FC-E680-56CD-FD986ACF5B7E}"/>
              </a:ext>
            </a:extLst>
          </p:cNvPr>
          <p:cNvSpPr>
            <a:spLocks noGrp="1"/>
          </p:cNvSpPr>
          <p:nvPr>
            <p:ph type="ftr" sz="quarter" idx="12"/>
          </p:nvPr>
        </p:nvSpPr>
        <p:spPr/>
        <p:txBody>
          <a:bodyPr/>
          <a:lstStyle/>
          <a:p>
            <a:r>
              <a:rPr lang="en-US" dirty="0"/>
              <a:t>presentation title</a:t>
            </a:r>
          </a:p>
        </p:txBody>
      </p:sp>
      <p:sp>
        <p:nvSpPr>
          <p:cNvPr id="5" name="Picture Placeholder 4">
            <a:extLst>
              <a:ext uri="{FF2B5EF4-FFF2-40B4-BE49-F238E27FC236}">
                <a16:creationId xmlns:a16="http://schemas.microsoft.com/office/drawing/2014/main" id="{B7811310-A21F-0BFB-8198-22EDFCF9F45B}"/>
              </a:ext>
            </a:extLst>
          </p:cNvPr>
          <p:cNvSpPr>
            <a:spLocks noGrp="1"/>
          </p:cNvSpPr>
          <p:nvPr>
            <p:ph type="pic" sz="quarter" idx="10"/>
          </p:nvPr>
        </p:nvSpPr>
        <p:spPr>
          <a:xfrm>
            <a:off x="5370576" y="658368"/>
            <a:ext cx="6821424" cy="3346704"/>
          </a:xfrm>
          <a:prstGeom prst="rect">
            <a:avLst/>
          </a:prstGeom>
        </p:spPr>
        <p:txBody>
          <a:bodyPr wrap="square">
            <a:noAutofit/>
          </a:body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A73D2EFC-F14F-5508-06EE-4E5B5C535E16}"/>
              </a:ext>
            </a:extLst>
          </p:cNvPr>
          <p:cNvCxnSpPr>
            <a:cxnSpLocks/>
          </p:cNvCxnSpPr>
          <p:nvPr userDrawn="1"/>
        </p:nvCxnSpPr>
        <p:spPr>
          <a:xfrm>
            <a:off x="1819102" y="5548842"/>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Subtitle 2">
            <a:extLst>
              <a:ext uri="{FF2B5EF4-FFF2-40B4-BE49-F238E27FC236}">
                <a16:creationId xmlns:a16="http://schemas.microsoft.com/office/drawing/2014/main" id="{28A6ACFB-D620-056D-1C62-903C5FBCEBCF}"/>
              </a:ext>
            </a:extLst>
          </p:cNvPr>
          <p:cNvSpPr>
            <a:spLocks noGrp="1"/>
          </p:cNvSpPr>
          <p:nvPr>
            <p:ph type="subTitle" idx="1"/>
          </p:nvPr>
        </p:nvSpPr>
        <p:spPr>
          <a:xfrm>
            <a:off x="1819656" y="5943600"/>
            <a:ext cx="4809744" cy="256032"/>
          </a:xfrm>
        </p:spPr>
        <p:txBody>
          <a:bodyPr/>
          <a:lstStyle>
            <a:lvl1pPr marL="0" indent="0" algn="l">
              <a:buNone/>
              <a:defRPr sz="2000" cap="all" spc="200"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819656" y="2459736"/>
            <a:ext cx="5157216" cy="2670048"/>
          </a:xfrm>
        </p:spPr>
        <p:txBody>
          <a:bodyPr anchor="b"/>
          <a:lstStyle>
            <a:lvl1pPr algn="l">
              <a:lnSpc>
                <a:spcPts val="5200"/>
              </a:lnSpc>
              <a:defRPr sz="3600" spc="0" baseline="0">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40618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097280" y="609600"/>
            <a:ext cx="10021824" cy="539496"/>
          </a:xfrm>
        </p:spPr>
        <p:txBody>
          <a:bodyPr/>
          <a:lstStyle>
            <a:lvl1pPr algn="ctr">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5" name="Picture Placeholder 8">
            <a:extLst>
              <a:ext uri="{FF2B5EF4-FFF2-40B4-BE49-F238E27FC236}">
                <a16:creationId xmlns:a16="http://schemas.microsoft.com/office/drawing/2014/main" id="{6F01F221-54DA-6EF2-D9DE-2B9A7AB60B1C}"/>
              </a:ext>
            </a:extLst>
          </p:cNvPr>
          <p:cNvSpPr>
            <a:spLocks noGrp="1"/>
          </p:cNvSpPr>
          <p:nvPr>
            <p:ph type="pic" sz="quarter" idx="12"/>
          </p:nvPr>
        </p:nvSpPr>
        <p:spPr>
          <a:xfrm>
            <a:off x="1298448"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6" name="Picture Placeholder 8">
            <a:extLst>
              <a:ext uri="{FF2B5EF4-FFF2-40B4-BE49-F238E27FC236}">
                <a16:creationId xmlns:a16="http://schemas.microsoft.com/office/drawing/2014/main" id="{9BEECCD2-A0EF-0622-7377-A2BAE978656E}"/>
              </a:ext>
            </a:extLst>
          </p:cNvPr>
          <p:cNvSpPr>
            <a:spLocks noGrp="1"/>
          </p:cNvSpPr>
          <p:nvPr>
            <p:ph type="pic" sz="quarter" idx="13"/>
          </p:nvPr>
        </p:nvSpPr>
        <p:spPr>
          <a:xfrm>
            <a:off x="3886200"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7" name="Picture Placeholder 8">
            <a:extLst>
              <a:ext uri="{FF2B5EF4-FFF2-40B4-BE49-F238E27FC236}">
                <a16:creationId xmlns:a16="http://schemas.microsoft.com/office/drawing/2014/main" id="{DDD9A982-D940-ADB7-F949-B3898D1984E6}"/>
              </a:ext>
            </a:extLst>
          </p:cNvPr>
          <p:cNvSpPr>
            <a:spLocks noGrp="1"/>
          </p:cNvSpPr>
          <p:nvPr>
            <p:ph type="pic" sz="quarter" idx="14"/>
          </p:nvPr>
        </p:nvSpPr>
        <p:spPr>
          <a:xfrm>
            <a:off x="6473952"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8" name="Picture Placeholder 8">
            <a:extLst>
              <a:ext uri="{FF2B5EF4-FFF2-40B4-BE49-F238E27FC236}">
                <a16:creationId xmlns:a16="http://schemas.microsoft.com/office/drawing/2014/main" id="{492630AD-4FA0-C5D3-DC29-AE0E67CB6CAA}"/>
              </a:ext>
            </a:extLst>
          </p:cNvPr>
          <p:cNvSpPr>
            <a:spLocks noGrp="1"/>
          </p:cNvSpPr>
          <p:nvPr>
            <p:ph type="pic" sz="quarter" idx="15"/>
          </p:nvPr>
        </p:nvSpPr>
        <p:spPr>
          <a:xfrm>
            <a:off x="9034272" y="2441448"/>
            <a:ext cx="1828800" cy="18288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886200"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886200"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6473952"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6473952"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9070848" y="4974336"/>
            <a:ext cx="1828800" cy="539496"/>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9070848" y="5596128"/>
            <a:ext cx="1828800" cy="347472"/>
          </a:xfrm>
        </p:spPr>
        <p:txBody>
          <a:bodyPr lIns="0" tIns="0" rIns="0" bIns="0" anchor="t">
            <a:noAutofit/>
          </a:bodyPr>
          <a:lstStyle>
            <a:lvl1pPr marL="0" indent="0" algn="ctr">
              <a:lnSpc>
                <a:spcPct val="100000"/>
              </a:lnSpc>
              <a:spcBef>
                <a:spcPts val="0"/>
              </a:spcBef>
              <a:buNone/>
              <a:defRPr sz="1400" b="0">
                <a:solidFill>
                  <a:schemeClr val="tx1"/>
                </a:solidFill>
                <a:latin typeface="+mn-lt"/>
              </a:defRPr>
            </a:lvl1pPr>
          </a:lstStyle>
          <a:p>
            <a:pPr lvl="0"/>
            <a:r>
              <a:rPr lang="en-US"/>
              <a:t>Click to edit Master text styles</a:t>
            </a:r>
          </a:p>
        </p:txBody>
      </p:sp>
      <p:cxnSp>
        <p:nvCxnSpPr>
          <p:cNvPr id="18" name="Straight Connector 17">
            <a:extLst>
              <a:ext uri="{FF2B5EF4-FFF2-40B4-BE49-F238E27FC236}">
                <a16:creationId xmlns:a16="http://schemas.microsoft.com/office/drawing/2014/main" id="{B6E73E07-0346-2BA8-44BC-6CB3BDEAAA99}"/>
              </a:ext>
            </a:extLst>
          </p:cNvPr>
          <p:cNvCxnSpPr>
            <a:cxnSpLocks/>
          </p:cNvCxnSpPr>
          <p:nvPr userDrawn="1"/>
        </p:nvCxnSpPr>
        <p:spPr>
          <a:xfrm>
            <a:off x="4592478"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6E62977-27C7-5882-6A33-75257911D09A}"/>
              </a:ext>
            </a:extLst>
          </p:cNvPr>
          <p:cNvCxnSpPr>
            <a:cxnSpLocks/>
          </p:cNvCxnSpPr>
          <p:nvPr userDrawn="1"/>
        </p:nvCxnSpPr>
        <p:spPr>
          <a:xfrm>
            <a:off x="2004720"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705476C-2972-A423-7282-BABA9AAB32E6}"/>
              </a:ext>
            </a:extLst>
          </p:cNvPr>
          <p:cNvCxnSpPr>
            <a:cxnSpLocks/>
          </p:cNvCxnSpPr>
          <p:nvPr userDrawn="1"/>
        </p:nvCxnSpPr>
        <p:spPr>
          <a:xfrm>
            <a:off x="9737699"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E0D781B-3CB4-A523-427F-3D444B28E60E}"/>
              </a:ext>
            </a:extLst>
          </p:cNvPr>
          <p:cNvCxnSpPr>
            <a:cxnSpLocks/>
          </p:cNvCxnSpPr>
          <p:nvPr userDrawn="1"/>
        </p:nvCxnSpPr>
        <p:spPr>
          <a:xfrm>
            <a:off x="7183278" y="4688743"/>
            <a:ext cx="41148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8048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3ED19-9B5E-8852-24D6-62401816CBB7}"/>
              </a:ext>
            </a:extLst>
          </p:cNvPr>
          <p:cNvSpPr>
            <a:spLocks noGrp="1"/>
          </p:cNvSpPr>
          <p:nvPr>
            <p:ph type="title"/>
          </p:nvPr>
        </p:nvSpPr>
        <p:spPr>
          <a:xfrm>
            <a:off x="1097280" y="609600"/>
            <a:ext cx="10332720" cy="539496"/>
          </a:xfrm>
        </p:spPr>
        <p:txBody>
          <a:bodyPr/>
          <a:lstStyle>
            <a:lvl1pPr algn="ctr">
              <a:defRPr/>
            </a:lvl1pPr>
          </a:lstStyle>
          <a:p>
            <a:r>
              <a:rPr lang="en-US"/>
              <a:t>Click to edit Master title style</a:t>
            </a:r>
            <a:endParaRPr lang="en-US" dirty="0"/>
          </a:p>
        </p:txBody>
      </p:sp>
      <p:sp>
        <p:nvSpPr>
          <p:cNvPr id="3" name="Slide Number Placeholder 2">
            <a:extLst>
              <a:ext uri="{FF2B5EF4-FFF2-40B4-BE49-F238E27FC236}">
                <a16:creationId xmlns:a16="http://schemas.microsoft.com/office/drawing/2014/main" id="{4307A8A0-5009-A086-A6AE-542CA4684892}"/>
              </a:ext>
            </a:extLst>
          </p:cNvPr>
          <p:cNvSpPr>
            <a:spLocks noGrp="1"/>
          </p:cNvSpPr>
          <p:nvPr>
            <p:ph type="sldNum" sz="quarter" idx="10"/>
          </p:nvPr>
        </p:nvSpPr>
        <p:spPr/>
        <p:txBody>
          <a:bodyPr/>
          <a:lstStyle/>
          <a:p>
            <a:fld id="{75DF2D63-3FF5-D547-96B9-BE9CCD1ABA58}" type="slidenum">
              <a:rPr lang="en-US" smtClean="0"/>
              <a:pPr/>
              <a:t>‹#›</a:t>
            </a:fld>
            <a:endParaRPr lang="en-US" dirty="0"/>
          </a:p>
        </p:txBody>
      </p:sp>
      <p:sp>
        <p:nvSpPr>
          <p:cNvPr id="4" name="Footer Placeholder 3">
            <a:extLst>
              <a:ext uri="{FF2B5EF4-FFF2-40B4-BE49-F238E27FC236}">
                <a16:creationId xmlns:a16="http://schemas.microsoft.com/office/drawing/2014/main" id="{56746F73-AB2D-A55B-67FD-85A2F20D50E8}"/>
              </a:ext>
            </a:extLst>
          </p:cNvPr>
          <p:cNvSpPr>
            <a:spLocks noGrp="1"/>
          </p:cNvSpPr>
          <p:nvPr>
            <p:ph type="ftr" sz="quarter" idx="11"/>
          </p:nvPr>
        </p:nvSpPr>
        <p:spPr/>
        <p:txBody>
          <a:bodyPr/>
          <a:lstStyle/>
          <a:p>
            <a:r>
              <a:rPr lang="en-US" dirty="0"/>
              <a:t>presentation title</a:t>
            </a:r>
          </a:p>
        </p:txBody>
      </p:sp>
      <p:sp>
        <p:nvSpPr>
          <p:cNvPr id="5" name="Picture Placeholder 8">
            <a:extLst>
              <a:ext uri="{FF2B5EF4-FFF2-40B4-BE49-F238E27FC236}">
                <a16:creationId xmlns:a16="http://schemas.microsoft.com/office/drawing/2014/main" id="{6F01F221-54DA-6EF2-D9DE-2B9A7AB60B1C}"/>
              </a:ext>
            </a:extLst>
          </p:cNvPr>
          <p:cNvSpPr>
            <a:spLocks noGrp="1"/>
          </p:cNvSpPr>
          <p:nvPr>
            <p:ph type="pic" sz="quarter" idx="12"/>
          </p:nvPr>
        </p:nvSpPr>
        <p:spPr>
          <a:xfrm>
            <a:off x="1636776"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6" name="Picture Placeholder 8">
            <a:extLst>
              <a:ext uri="{FF2B5EF4-FFF2-40B4-BE49-F238E27FC236}">
                <a16:creationId xmlns:a16="http://schemas.microsoft.com/office/drawing/2014/main" id="{9BEECCD2-A0EF-0622-7377-A2BAE978656E}"/>
              </a:ext>
            </a:extLst>
          </p:cNvPr>
          <p:cNvSpPr>
            <a:spLocks noGrp="1"/>
          </p:cNvSpPr>
          <p:nvPr>
            <p:ph type="pic" sz="quarter" idx="13"/>
          </p:nvPr>
        </p:nvSpPr>
        <p:spPr>
          <a:xfrm>
            <a:off x="4224528"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7" name="Picture Placeholder 8">
            <a:extLst>
              <a:ext uri="{FF2B5EF4-FFF2-40B4-BE49-F238E27FC236}">
                <a16:creationId xmlns:a16="http://schemas.microsoft.com/office/drawing/2014/main" id="{DDD9A982-D940-ADB7-F949-B3898D1984E6}"/>
              </a:ext>
            </a:extLst>
          </p:cNvPr>
          <p:cNvSpPr>
            <a:spLocks noGrp="1"/>
          </p:cNvSpPr>
          <p:nvPr>
            <p:ph type="pic" sz="quarter" idx="14"/>
          </p:nvPr>
        </p:nvSpPr>
        <p:spPr>
          <a:xfrm>
            <a:off x="6848856"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8" name="Picture Placeholder 8">
            <a:extLst>
              <a:ext uri="{FF2B5EF4-FFF2-40B4-BE49-F238E27FC236}">
                <a16:creationId xmlns:a16="http://schemas.microsoft.com/office/drawing/2014/main" id="{492630AD-4FA0-C5D3-DC29-AE0E67CB6CAA}"/>
              </a:ext>
            </a:extLst>
          </p:cNvPr>
          <p:cNvSpPr>
            <a:spLocks noGrp="1"/>
          </p:cNvSpPr>
          <p:nvPr>
            <p:ph type="pic" sz="quarter" idx="15"/>
          </p:nvPr>
        </p:nvSpPr>
        <p:spPr>
          <a:xfrm>
            <a:off x="9381744" y="17556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9" name="Text Placeholder 13">
            <a:extLst>
              <a:ext uri="{FF2B5EF4-FFF2-40B4-BE49-F238E27FC236}">
                <a16:creationId xmlns:a16="http://schemas.microsoft.com/office/drawing/2014/main" id="{AA3DDCC3-9231-434E-A1D1-8A078DE7BF10}"/>
              </a:ext>
            </a:extLst>
          </p:cNvPr>
          <p:cNvSpPr>
            <a:spLocks noGrp="1"/>
          </p:cNvSpPr>
          <p:nvPr>
            <p:ph type="body" sz="quarter" idx="16"/>
          </p:nvPr>
        </p:nvSpPr>
        <p:spPr>
          <a:xfrm>
            <a:off x="1298448"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0" name="Text Placeholder 13">
            <a:extLst>
              <a:ext uri="{FF2B5EF4-FFF2-40B4-BE49-F238E27FC236}">
                <a16:creationId xmlns:a16="http://schemas.microsoft.com/office/drawing/2014/main" id="{970A1046-F88C-E11E-0E2E-A7F3AEDB3A26}"/>
              </a:ext>
            </a:extLst>
          </p:cNvPr>
          <p:cNvSpPr>
            <a:spLocks noGrp="1"/>
          </p:cNvSpPr>
          <p:nvPr>
            <p:ph type="body" sz="quarter" idx="17"/>
          </p:nvPr>
        </p:nvSpPr>
        <p:spPr>
          <a:xfrm>
            <a:off x="1298448"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11" name="Text Placeholder 13">
            <a:extLst>
              <a:ext uri="{FF2B5EF4-FFF2-40B4-BE49-F238E27FC236}">
                <a16:creationId xmlns:a16="http://schemas.microsoft.com/office/drawing/2014/main" id="{BF27FC0A-1C34-6BFF-806A-6911C16F2184}"/>
              </a:ext>
            </a:extLst>
          </p:cNvPr>
          <p:cNvSpPr>
            <a:spLocks noGrp="1"/>
          </p:cNvSpPr>
          <p:nvPr>
            <p:ph type="body" sz="quarter" idx="18"/>
          </p:nvPr>
        </p:nvSpPr>
        <p:spPr>
          <a:xfrm>
            <a:off x="3886200"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2" name="Text Placeholder 13">
            <a:extLst>
              <a:ext uri="{FF2B5EF4-FFF2-40B4-BE49-F238E27FC236}">
                <a16:creationId xmlns:a16="http://schemas.microsoft.com/office/drawing/2014/main" id="{EF94CC5A-0B90-D0D3-CF42-2A9B86331729}"/>
              </a:ext>
            </a:extLst>
          </p:cNvPr>
          <p:cNvSpPr>
            <a:spLocks noGrp="1"/>
          </p:cNvSpPr>
          <p:nvPr>
            <p:ph type="body" sz="quarter" idx="19"/>
          </p:nvPr>
        </p:nvSpPr>
        <p:spPr>
          <a:xfrm>
            <a:off x="3886200"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13" name="Text Placeholder 13">
            <a:extLst>
              <a:ext uri="{FF2B5EF4-FFF2-40B4-BE49-F238E27FC236}">
                <a16:creationId xmlns:a16="http://schemas.microsoft.com/office/drawing/2014/main" id="{8E685B28-FC51-9FE8-2F7E-C8255BD75945}"/>
              </a:ext>
            </a:extLst>
          </p:cNvPr>
          <p:cNvSpPr>
            <a:spLocks noGrp="1"/>
          </p:cNvSpPr>
          <p:nvPr>
            <p:ph type="body" sz="quarter" idx="20"/>
          </p:nvPr>
        </p:nvSpPr>
        <p:spPr>
          <a:xfrm>
            <a:off x="6510528"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4" name="Text Placeholder 13">
            <a:extLst>
              <a:ext uri="{FF2B5EF4-FFF2-40B4-BE49-F238E27FC236}">
                <a16:creationId xmlns:a16="http://schemas.microsoft.com/office/drawing/2014/main" id="{B472F1E6-DAE5-AE6D-F688-575FC243CD0C}"/>
              </a:ext>
            </a:extLst>
          </p:cNvPr>
          <p:cNvSpPr>
            <a:spLocks noGrp="1"/>
          </p:cNvSpPr>
          <p:nvPr>
            <p:ph type="body" sz="quarter" idx="21"/>
          </p:nvPr>
        </p:nvSpPr>
        <p:spPr>
          <a:xfrm>
            <a:off x="6510528"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7138E486-F729-AEC8-0C2D-44FA21EDC617}"/>
              </a:ext>
            </a:extLst>
          </p:cNvPr>
          <p:cNvSpPr>
            <a:spLocks noGrp="1"/>
          </p:cNvSpPr>
          <p:nvPr>
            <p:ph type="body" sz="quarter" idx="22"/>
          </p:nvPr>
        </p:nvSpPr>
        <p:spPr>
          <a:xfrm>
            <a:off x="9034272" y="3300984"/>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16" name="Text Placeholder 13">
            <a:extLst>
              <a:ext uri="{FF2B5EF4-FFF2-40B4-BE49-F238E27FC236}">
                <a16:creationId xmlns:a16="http://schemas.microsoft.com/office/drawing/2014/main" id="{0F182FA8-4DA0-527F-89C3-96D9A996F2C7}"/>
              </a:ext>
            </a:extLst>
          </p:cNvPr>
          <p:cNvSpPr>
            <a:spLocks noGrp="1"/>
          </p:cNvSpPr>
          <p:nvPr>
            <p:ph type="body" sz="quarter" idx="23"/>
          </p:nvPr>
        </p:nvSpPr>
        <p:spPr>
          <a:xfrm>
            <a:off x="9034272" y="37307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cxnSp>
        <p:nvCxnSpPr>
          <p:cNvPr id="17" name="Straight Connector 16">
            <a:extLst>
              <a:ext uri="{FF2B5EF4-FFF2-40B4-BE49-F238E27FC236}">
                <a16:creationId xmlns:a16="http://schemas.microsoft.com/office/drawing/2014/main" id="{BF42A71B-2F05-7F67-85C0-0C5AA947983D}"/>
              </a:ext>
            </a:extLst>
          </p:cNvPr>
          <p:cNvCxnSpPr>
            <a:cxnSpLocks/>
          </p:cNvCxnSpPr>
          <p:nvPr userDrawn="1"/>
        </p:nvCxnSpPr>
        <p:spPr>
          <a:xfrm>
            <a:off x="4684061"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BC25395-CA95-6040-8ED6-C7D8A2E16C49}"/>
              </a:ext>
            </a:extLst>
          </p:cNvPr>
          <p:cNvCxnSpPr>
            <a:cxnSpLocks/>
          </p:cNvCxnSpPr>
          <p:nvPr userDrawn="1"/>
        </p:nvCxnSpPr>
        <p:spPr>
          <a:xfrm>
            <a:off x="2096160"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E2F589B-649A-57C2-1D3E-79FDFF84BADB}"/>
              </a:ext>
            </a:extLst>
          </p:cNvPr>
          <p:cNvCxnSpPr>
            <a:cxnSpLocks/>
          </p:cNvCxnSpPr>
          <p:nvPr userDrawn="1"/>
        </p:nvCxnSpPr>
        <p:spPr>
          <a:xfrm>
            <a:off x="9837985"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1F3728F-0FBF-5AD2-357E-FFCFFBF7687E}"/>
              </a:ext>
            </a:extLst>
          </p:cNvPr>
          <p:cNvCxnSpPr>
            <a:cxnSpLocks/>
          </p:cNvCxnSpPr>
          <p:nvPr userDrawn="1"/>
        </p:nvCxnSpPr>
        <p:spPr>
          <a:xfrm>
            <a:off x="7306235" y="3104299"/>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Picture Placeholder 8">
            <a:extLst>
              <a:ext uri="{FF2B5EF4-FFF2-40B4-BE49-F238E27FC236}">
                <a16:creationId xmlns:a16="http://schemas.microsoft.com/office/drawing/2014/main" id="{09A756E1-5275-58A9-7B09-95BEA4F4FACA}"/>
              </a:ext>
            </a:extLst>
          </p:cNvPr>
          <p:cNvSpPr>
            <a:spLocks noGrp="1"/>
          </p:cNvSpPr>
          <p:nvPr>
            <p:ph type="pic" sz="quarter" idx="24"/>
          </p:nvPr>
        </p:nvSpPr>
        <p:spPr>
          <a:xfrm>
            <a:off x="1636776"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A4DA2F88-85BF-29B8-6321-AF19B25A6261}"/>
              </a:ext>
            </a:extLst>
          </p:cNvPr>
          <p:cNvSpPr>
            <a:spLocks noGrp="1"/>
          </p:cNvSpPr>
          <p:nvPr>
            <p:ph type="pic" sz="quarter" idx="25"/>
          </p:nvPr>
        </p:nvSpPr>
        <p:spPr>
          <a:xfrm>
            <a:off x="4224528"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4636CEF4-05E9-F5BB-BD6F-6B081DBDCA9D}"/>
              </a:ext>
            </a:extLst>
          </p:cNvPr>
          <p:cNvSpPr>
            <a:spLocks noGrp="1"/>
          </p:cNvSpPr>
          <p:nvPr>
            <p:ph type="pic" sz="quarter" idx="26"/>
          </p:nvPr>
        </p:nvSpPr>
        <p:spPr>
          <a:xfrm>
            <a:off x="6848856"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67B57C06-A1D0-7C74-6A14-2BFF0B1FC172}"/>
              </a:ext>
            </a:extLst>
          </p:cNvPr>
          <p:cNvSpPr>
            <a:spLocks noGrp="1"/>
          </p:cNvSpPr>
          <p:nvPr>
            <p:ph type="pic" sz="quarter" idx="27"/>
          </p:nvPr>
        </p:nvSpPr>
        <p:spPr>
          <a:xfrm>
            <a:off x="9381744" y="4270248"/>
            <a:ext cx="1143000" cy="1143000"/>
          </a:xfrm>
          <a:prstGeom prst="ellipse">
            <a:avLst/>
          </a:prstGeom>
        </p:spPr>
        <p:txBody>
          <a:bodyPr anchor="ctr">
            <a:noAutofit/>
          </a:bodyPr>
          <a:lstStyle>
            <a:lvl1pPr marL="0" indent="0" algn="ctr">
              <a:buNone/>
              <a:defRPr sz="1600"/>
            </a:lvl1pPr>
          </a:lstStyle>
          <a:p>
            <a:r>
              <a:rPr lang="en-US"/>
              <a:t>Click icon to add picture</a:t>
            </a:r>
            <a:endParaRPr lang="en-US" dirty="0"/>
          </a:p>
        </p:txBody>
      </p:sp>
      <p:sp>
        <p:nvSpPr>
          <p:cNvPr id="25" name="Text Placeholder 13">
            <a:extLst>
              <a:ext uri="{FF2B5EF4-FFF2-40B4-BE49-F238E27FC236}">
                <a16:creationId xmlns:a16="http://schemas.microsoft.com/office/drawing/2014/main" id="{1025D334-8990-1960-8865-C877ECC47E67}"/>
              </a:ext>
            </a:extLst>
          </p:cNvPr>
          <p:cNvSpPr>
            <a:spLocks noGrp="1"/>
          </p:cNvSpPr>
          <p:nvPr>
            <p:ph type="body" sz="quarter" idx="28"/>
          </p:nvPr>
        </p:nvSpPr>
        <p:spPr>
          <a:xfrm>
            <a:off x="1298448"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26" name="Text Placeholder 13">
            <a:extLst>
              <a:ext uri="{FF2B5EF4-FFF2-40B4-BE49-F238E27FC236}">
                <a16:creationId xmlns:a16="http://schemas.microsoft.com/office/drawing/2014/main" id="{7F491CA2-1A10-E7DB-4203-DC7E9E48CCFF}"/>
              </a:ext>
            </a:extLst>
          </p:cNvPr>
          <p:cNvSpPr>
            <a:spLocks noGrp="1"/>
          </p:cNvSpPr>
          <p:nvPr>
            <p:ph type="body" sz="quarter" idx="29"/>
          </p:nvPr>
        </p:nvSpPr>
        <p:spPr>
          <a:xfrm>
            <a:off x="1298448"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27" name="Text Placeholder 13">
            <a:extLst>
              <a:ext uri="{FF2B5EF4-FFF2-40B4-BE49-F238E27FC236}">
                <a16:creationId xmlns:a16="http://schemas.microsoft.com/office/drawing/2014/main" id="{697C28E5-6260-6DA9-B4F0-665506F52586}"/>
              </a:ext>
            </a:extLst>
          </p:cNvPr>
          <p:cNvSpPr>
            <a:spLocks noGrp="1"/>
          </p:cNvSpPr>
          <p:nvPr>
            <p:ph type="body" sz="quarter" idx="30"/>
          </p:nvPr>
        </p:nvSpPr>
        <p:spPr>
          <a:xfrm>
            <a:off x="3886200"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28" name="Text Placeholder 13">
            <a:extLst>
              <a:ext uri="{FF2B5EF4-FFF2-40B4-BE49-F238E27FC236}">
                <a16:creationId xmlns:a16="http://schemas.microsoft.com/office/drawing/2014/main" id="{A594A25E-7F2D-4188-16B7-C34485FDD2F8}"/>
              </a:ext>
            </a:extLst>
          </p:cNvPr>
          <p:cNvSpPr>
            <a:spLocks noGrp="1"/>
          </p:cNvSpPr>
          <p:nvPr>
            <p:ph type="body" sz="quarter" idx="31"/>
          </p:nvPr>
        </p:nvSpPr>
        <p:spPr>
          <a:xfrm>
            <a:off x="3886200"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29" name="Text Placeholder 13">
            <a:extLst>
              <a:ext uri="{FF2B5EF4-FFF2-40B4-BE49-F238E27FC236}">
                <a16:creationId xmlns:a16="http://schemas.microsoft.com/office/drawing/2014/main" id="{584B38BF-6197-486D-7134-F86E1754AF78}"/>
              </a:ext>
            </a:extLst>
          </p:cNvPr>
          <p:cNvSpPr>
            <a:spLocks noGrp="1"/>
          </p:cNvSpPr>
          <p:nvPr>
            <p:ph type="body" sz="quarter" idx="32"/>
          </p:nvPr>
        </p:nvSpPr>
        <p:spPr>
          <a:xfrm>
            <a:off x="6510528"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30" name="Text Placeholder 13">
            <a:extLst>
              <a:ext uri="{FF2B5EF4-FFF2-40B4-BE49-F238E27FC236}">
                <a16:creationId xmlns:a16="http://schemas.microsoft.com/office/drawing/2014/main" id="{D788F8D9-8CDB-C458-9AAD-0426AB467D2A}"/>
              </a:ext>
            </a:extLst>
          </p:cNvPr>
          <p:cNvSpPr>
            <a:spLocks noGrp="1"/>
          </p:cNvSpPr>
          <p:nvPr>
            <p:ph type="body" sz="quarter" idx="33"/>
          </p:nvPr>
        </p:nvSpPr>
        <p:spPr>
          <a:xfrm>
            <a:off x="6510528"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sp>
        <p:nvSpPr>
          <p:cNvPr id="31" name="Text Placeholder 13">
            <a:extLst>
              <a:ext uri="{FF2B5EF4-FFF2-40B4-BE49-F238E27FC236}">
                <a16:creationId xmlns:a16="http://schemas.microsoft.com/office/drawing/2014/main" id="{78447882-2C86-B3A7-9450-29A0778E1B08}"/>
              </a:ext>
            </a:extLst>
          </p:cNvPr>
          <p:cNvSpPr>
            <a:spLocks noGrp="1"/>
          </p:cNvSpPr>
          <p:nvPr>
            <p:ph type="body" sz="quarter" idx="34"/>
          </p:nvPr>
        </p:nvSpPr>
        <p:spPr>
          <a:xfrm>
            <a:off x="9034272" y="5824728"/>
            <a:ext cx="1828800" cy="411480"/>
          </a:xfrm>
        </p:spPr>
        <p:txBody>
          <a:bodyPr lIns="0" tIns="0" rIns="0" bIns="0" anchor="b">
            <a:noAutofit/>
          </a:bodyPr>
          <a:lstStyle>
            <a:lvl1pPr marL="0" indent="0" algn="ctr">
              <a:lnSpc>
                <a:spcPct val="100000"/>
              </a:lnSpc>
              <a:spcBef>
                <a:spcPts val="0"/>
              </a:spcBef>
              <a:buNone/>
              <a:defRPr sz="1400" b="0" cap="all" spc="200" baseline="0">
                <a:solidFill>
                  <a:schemeClr val="tx1"/>
                </a:solidFill>
                <a:latin typeface="+mj-lt"/>
              </a:defRPr>
            </a:lvl1pPr>
          </a:lstStyle>
          <a:p>
            <a:pPr lvl="0"/>
            <a:r>
              <a:rPr lang="en-US"/>
              <a:t>Click to edit Master text styles</a:t>
            </a:r>
          </a:p>
        </p:txBody>
      </p:sp>
      <p:sp>
        <p:nvSpPr>
          <p:cNvPr id="32" name="Text Placeholder 13">
            <a:extLst>
              <a:ext uri="{FF2B5EF4-FFF2-40B4-BE49-F238E27FC236}">
                <a16:creationId xmlns:a16="http://schemas.microsoft.com/office/drawing/2014/main" id="{E321AAE1-532A-23F0-9108-055D0D7BDFBA}"/>
              </a:ext>
            </a:extLst>
          </p:cNvPr>
          <p:cNvSpPr>
            <a:spLocks noGrp="1"/>
          </p:cNvSpPr>
          <p:nvPr>
            <p:ph type="body" sz="quarter" idx="35"/>
          </p:nvPr>
        </p:nvSpPr>
        <p:spPr>
          <a:xfrm>
            <a:off x="9034272" y="6245352"/>
            <a:ext cx="1828800" cy="347472"/>
          </a:xfrm>
        </p:spPr>
        <p:txBody>
          <a:bodyPr lIns="0" tIns="0" rIns="0" bIns="0" anchor="t">
            <a:noAutofit/>
          </a:bodyPr>
          <a:lstStyle>
            <a:lvl1pPr marL="0" indent="0" algn="ctr">
              <a:lnSpc>
                <a:spcPct val="100000"/>
              </a:lnSpc>
              <a:spcBef>
                <a:spcPts val="0"/>
              </a:spcBef>
              <a:buNone/>
              <a:defRPr sz="1200" b="0">
                <a:solidFill>
                  <a:schemeClr val="tx1"/>
                </a:solidFill>
                <a:latin typeface="+mn-lt"/>
              </a:defRPr>
            </a:lvl1pPr>
          </a:lstStyle>
          <a:p>
            <a:pPr lvl="0"/>
            <a:r>
              <a:rPr lang="en-US"/>
              <a:t>Click to edit Master text styles</a:t>
            </a:r>
          </a:p>
        </p:txBody>
      </p:sp>
      <p:cxnSp>
        <p:nvCxnSpPr>
          <p:cNvPr id="33" name="Straight Connector 32">
            <a:extLst>
              <a:ext uri="{FF2B5EF4-FFF2-40B4-BE49-F238E27FC236}">
                <a16:creationId xmlns:a16="http://schemas.microsoft.com/office/drawing/2014/main" id="{11BC4478-FBEA-422F-73BA-0A422F15D7EA}"/>
              </a:ext>
            </a:extLst>
          </p:cNvPr>
          <p:cNvCxnSpPr>
            <a:cxnSpLocks/>
          </p:cNvCxnSpPr>
          <p:nvPr userDrawn="1"/>
        </p:nvCxnSpPr>
        <p:spPr>
          <a:xfrm>
            <a:off x="4684061"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A9AA302-5107-FDE7-557C-3305A9A7DEC2}"/>
              </a:ext>
            </a:extLst>
          </p:cNvPr>
          <p:cNvCxnSpPr>
            <a:cxnSpLocks/>
          </p:cNvCxnSpPr>
          <p:nvPr userDrawn="1"/>
        </p:nvCxnSpPr>
        <p:spPr>
          <a:xfrm>
            <a:off x="2096160"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9C9F7A3-B120-C59A-E379-173F84B7D153}"/>
              </a:ext>
            </a:extLst>
          </p:cNvPr>
          <p:cNvCxnSpPr>
            <a:cxnSpLocks/>
          </p:cNvCxnSpPr>
          <p:nvPr userDrawn="1"/>
        </p:nvCxnSpPr>
        <p:spPr>
          <a:xfrm>
            <a:off x="9837985"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073A4E7-9D16-A6C0-E297-A36B10A2FABB}"/>
              </a:ext>
            </a:extLst>
          </p:cNvPr>
          <p:cNvCxnSpPr>
            <a:cxnSpLocks/>
          </p:cNvCxnSpPr>
          <p:nvPr userDrawn="1"/>
        </p:nvCxnSpPr>
        <p:spPr>
          <a:xfrm>
            <a:off x="7306235" y="5623560"/>
            <a:ext cx="228600" cy="0"/>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1777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1295400" y="609600"/>
            <a:ext cx="9821955" cy="1256118"/>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295400" y="1855945"/>
            <a:ext cx="9821955"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Slide Number Placeholder 20">
            <a:extLst>
              <a:ext uri="{FF2B5EF4-FFF2-40B4-BE49-F238E27FC236}">
                <a16:creationId xmlns:a16="http://schemas.microsoft.com/office/drawing/2014/main" id="{78A08F60-CEF1-832D-D403-282EA76CBEF2}"/>
              </a:ext>
            </a:extLst>
          </p:cNvPr>
          <p:cNvSpPr>
            <a:spLocks noGrp="1"/>
          </p:cNvSpPr>
          <p:nvPr>
            <p:ph type="sldNum" sz="quarter" idx="4"/>
          </p:nvPr>
        </p:nvSpPr>
        <p:spPr>
          <a:xfrm>
            <a:off x="420624" y="6019801"/>
            <a:ext cx="457200" cy="184150"/>
          </a:xfrm>
          <a:prstGeom prst="rect">
            <a:avLst/>
          </a:prstGeom>
        </p:spPr>
        <p:txBody>
          <a:bodyPr vert="horz" lIns="0" tIns="0" rIns="0" bIns="0" rtlCol="0" anchor="ctr"/>
          <a:lstStyle>
            <a:lvl1pPr algn="ctr">
              <a:defRPr sz="1200" cap="all" spc="200" baseline="0">
                <a:solidFill>
                  <a:schemeClr val="accent1"/>
                </a:solidFill>
                <a:latin typeface="Posterama" panose="020B0504020200020000" pitchFamily="34" charset="0"/>
              </a:defRPr>
            </a:lvl1pPr>
          </a:lstStyle>
          <a:p>
            <a:fld id="{75DF2D63-3FF5-D547-96B9-BE9CCD1ABA58}" type="slidenum">
              <a:rPr lang="en-US" smtClean="0"/>
              <a:pPr/>
              <a:t>‹#›</a:t>
            </a:fld>
            <a:endParaRPr lang="en-US" dirty="0"/>
          </a:p>
        </p:txBody>
      </p:sp>
      <p:sp>
        <p:nvSpPr>
          <p:cNvPr id="25" name="Footer Placeholder 24">
            <a:extLst>
              <a:ext uri="{FF2B5EF4-FFF2-40B4-BE49-F238E27FC236}">
                <a16:creationId xmlns:a16="http://schemas.microsoft.com/office/drawing/2014/main" id="{010F9766-B67A-A34E-2927-9A2D6360F77A}"/>
              </a:ext>
            </a:extLst>
          </p:cNvPr>
          <p:cNvSpPr>
            <a:spLocks noGrp="1"/>
          </p:cNvSpPr>
          <p:nvPr>
            <p:ph type="ftr" sz="quarter" idx="3"/>
          </p:nvPr>
        </p:nvSpPr>
        <p:spPr>
          <a:xfrm rot="16200000">
            <a:off x="-242952" y="1451496"/>
            <a:ext cx="1784352" cy="189457"/>
          </a:xfrm>
          <a:prstGeom prst="rect">
            <a:avLst/>
          </a:prstGeom>
        </p:spPr>
        <p:txBody>
          <a:bodyPr vert="horz" lIns="0" tIns="0" rIns="0" bIns="0" rtlCol="0" anchor="ctr"/>
          <a:lstStyle>
            <a:lvl1pPr algn="l">
              <a:defRPr sz="1200" cap="all" spc="100" baseline="0">
                <a:solidFill>
                  <a:schemeClr val="accent1"/>
                </a:solidFill>
                <a:latin typeface="Posterama" panose="020B0504020200020000" pitchFamily="34" charset="0"/>
              </a:defRPr>
            </a:lvl1pPr>
          </a:lstStyle>
          <a:p>
            <a:r>
              <a:rPr lang="en-US" dirty="0"/>
              <a:t>presentation title</a:t>
            </a:r>
          </a:p>
        </p:txBody>
      </p:sp>
      <p:cxnSp>
        <p:nvCxnSpPr>
          <p:cNvPr id="4" name="Straight Connector 3">
            <a:extLst>
              <a:ext uri="{FF2B5EF4-FFF2-40B4-BE49-F238E27FC236}">
                <a16:creationId xmlns:a16="http://schemas.microsoft.com/office/drawing/2014/main" id="{C0A131BE-DFE5-28BE-2AF8-50ADF9AFDB94}"/>
              </a:ext>
            </a:extLst>
          </p:cNvPr>
          <p:cNvCxnSpPr>
            <a:cxnSpLocks/>
          </p:cNvCxnSpPr>
          <p:nvPr userDrawn="1"/>
        </p:nvCxnSpPr>
        <p:spPr>
          <a:xfrm>
            <a:off x="649224" y="2667000"/>
            <a:ext cx="0" cy="312420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53" r:id="rId12"/>
    <p:sldLayoutId id="2147483671" r:id="rId13"/>
    <p:sldLayoutId id="2147483672" r:id="rId14"/>
    <p:sldLayoutId id="2147483673"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i="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baseline="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package" Target="../embeddings/Microsoft_Excel_Worksheet4.xlsx"/><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5.xml"/><Relationship Id="rId5" Type="http://schemas.openxmlformats.org/officeDocument/2006/relationships/chart" Target="../charts/chart13.xml"/><Relationship Id="rId4" Type="http://schemas.openxmlformats.org/officeDocument/2006/relationships/chart" Target="../charts/char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chart" Target="../charts/chart20.xml"/><Relationship Id="rId1" Type="http://schemas.openxmlformats.org/officeDocument/2006/relationships/slideLayout" Target="../slideLayouts/slideLayout6.xml"/><Relationship Id="rId4" Type="http://schemas.openxmlformats.org/officeDocument/2006/relationships/chart" Target="../charts/chart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package" Target="../embeddings/Microsoft_Excel_Worksheet23.xlsx"/><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chart" Target="../charts/chart23.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chart" Target="../charts/chart25.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chart" Target="../charts/chart26.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chart" Target="../charts/chart27.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chart" Target="../charts/chart28.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05E10E9-9AB7-0642-D4C4-DDFDAB7B5B2C}"/>
              </a:ext>
            </a:extLst>
          </p:cNvPr>
          <p:cNvSpPr>
            <a:spLocks noGrp="1"/>
          </p:cNvSpPr>
          <p:nvPr>
            <p:ph type="title"/>
          </p:nvPr>
        </p:nvSpPr>
        <p:spPr>
          <a:xfrm>
            <a:off x="4852800" y="1546224"/>
            <a:ext cx="5967600" cy="1915477"/>
          </a:xfrm>
        </p:spPr>
        <p:txBody>
          <a:bodyPr anchor="t">
            <a:normAutofit fontScale="90000"/>
          </a:bodyPr>
          <a:lstStyle/>
          <a:p>
            <a:r>
              <a:rPr lang="en-US" b="1" dirty="0">
                <a:latin typeface="Aptos Black" panose="020F0502020204030204" pitchFamily="34" charset="0"/>
              </a:rPr>
              <a:t>FRESHCO</a:t>
            </a:r>
            <a:br>
              <a:rPr lang="en-US" b="1" dirty="0">
                <a:latin typeface="Aptos Black" panose="020F0502020204030204" pitchFamily="34" charset="0"/>
              </a:rPr>
            </a:br>
            <a:r>
              <a:rPr lang="en-US" b="1" dirty="0">
                <a:latin typeface="Aptos Black" panose="020F0502020204030204" pitchFamily="34" charset="0"/>
              </a:rPr>
              <a:t>HYPERMARKET </a:t>
            </a:r>
            <a:br>
              <a:rPr lang="en-US" b="1" dirty="0">
                <a:latin typeface="Aptos Black" panose="020F0502020204030204" pitchFamily="34" charset="0"/>
              </a:rPr>
            </a:br>
            <a:r>
              <a:rPr lang="en-US" b="1" dirty="0">
                <a:latin typeface="Aptos Black" panose="020F0502020204030204" pitchFamily="34" charset="0"/>
              </a:rPr>
              <a:t>SALES</a:t>
            </a:r>
          </a:p>
        </p:txBody>
      </p:sp>
      <p:sp>
        <p:nvSpPr>
          <p:cNvPr id="2" name="Subtitle 1">
            <a:extLst>
              <a:ext uri="{FF2B5EF4-FFF2-40B4-BE49-F238E27FC236}">
                <a16:creationId xmlns:a16="http://schemas.microsoft.com/office/drawing/2014/main" id="{A1307D8B-2864-21B6-1CE1-B605F29281C5}"/>
              </a:ext>
            </a:extLst>
          </p:cNvPr>
          <p:cNvSpPr>
            <a:spLocks noGrp="1"/>
          </p:cNvSpPr>
          <p:nvPr>
            <p:ph idx="1"/>
          </p:nvPr>
        </p:nvSpPr>
        <p:spPr>
          <a:xfrm>
            <a:off x="4956240" y="3908179"/>
            <a:ext cx="5760720" cy="768288"/>
          </a:xfrm>
        </p:spPr>
        <p:txBody>
          <a:bodyPr>
            <a:normAutofit lnSpcReduction="10000"/>
          </a:bodyPr>
          <a:lstStyle/>
          <a:p>
            <a:r>
              <a:rPr lang="en-US" sz="3600" dirty="0">
                <a:latin typeface="Abadi" panose="020B0604020104020204" pitchFamily="34" charset="0"/>
              </a:rPr>
              <a:t>CAPSTONE PROJECT</a:t>
            </a:r>
          </a:p>
          <a:p>
            <a:endParaRPr lang="en-US" dirty="0"/>
          </a:p>
        </p:txBody>
      </p:sp>
      <p:sp>
        <p:nvSpPr>
          <p:cNvPr id="13" name="Slide Number Placeholder 3">
            <a:extLst>
              <a:ext uri="{FF2B5EF4-FFF2-40B4-BE49-F238E27FC236}">
                <a16:creationId xmlns:a16="http://schemas.microsoft.com/office/drawing/2014/main" id="{2B503BC6-9CC8-087B-D957-7C71F355370B}"/>
              </a:ext>
            </a:extLst>
          </p:cNvPr>
          <p:cNvSpPr>
            <a:spLocks noGrp="1"/>
          </p:cNvSpPr>
          <p:nvPr>
            <p:ph type="sldNum" sz="quarter" idx="11"/>
          </p:nvPr>
        </p:nvSpPr>
        <p:spPr>
          <a:xfrm>
            <a:off x="420624" y="6019801"/>
            <a:ext cx="457200" cy="184150"/>
          </a:xfrm>
        </p:spPr>
        <p:txBody>
          <a:bodyPr anchor="ctr">
            <a:normAutofit/>
          </a:bodyPr>
          <a:lstStyle/>
          <a:p>
            <a:pPr>
              <a:spcAft>
                <a:spcPts val="600"/>
              </a:spcAft>
            </a:pPr>
            <a:fld id="{75DF2D63-3FF5-D547-96B9-BE9CCD1ABA58}" type="slidenum">
              <a:rPr lang="en-US" smtClean="0"/>
              <a:pPr>
                <a:spcAft>
                  <a:spcPts val="600"/>
                </a:spcAft>
              </a:pPr>
              <a:t>1</a:t>
            </a:fld>
            <a:endParaRPr lang="en-US"/>
          </a:p>
        </p:txBody>
      </p:sp>
      <p:sp>
        <p:nvSpPr>
          <p:cNvPr id="22" name="Footer Placeholder 4">
            <a:extLst>
              <a:ext uri="{FF2B5EF4-FFF2-40B4-BE49-F238E27FC236}">
                <a16:creationId xmlns:a16="http://schemas.microsoft.com/office/drawing/2014/main" id="{D417A1B1-4F1A-58C8-A67F-7B97E3162DD2}"/>
              </a:ext>
            </a:extLst>
          </p:cNvPr>
          <p:cNvSpPr>
            <a:spLocks noGrp="1"/>
          </p:cNvSpPr>
          <p:nvPr>
            <p:ph type="ftr" sz="quarter" idx="12"/>
          </p:nvPr>
        </p:nvSpPr>
        <p:spPr>
          <a:xfrm rot="16200000">
            <a:off x="-242952" y="1451496"/>
            <a:ext cx="1784352" cy="189457"/>
          </a:xfrm>
        </p:spPr>
        <p:txBody>
          <a:bodyPr/>
          <a:lstStyle/>
          <a:p>
            <a:pPr>
              <a:spcAft>
                <a:spcPts val="600"/>
              </a:spcAft>
            </a:pPr>
            <a:r>
              <a:rPr lang="en-US" dirty="0"/>
              <a:t>CAPSTONE PROJECT</a:t>
            </a:r>
          </a:p>
        </p:txBody>
      </p:sp>
      <p:pic>
        <p:nvPicPr>
          <p:cNvPr id="6" name="Picture 5" descr="A green and yellow logo&#10;&#10;Description automatically generated">
            <a:extLst>
              <a:ext uri="{FF2B5EF4-FFF2-40B4-BE49-F238E27FC236}">
                <a16:creationId xmlns:a16="http://schemas.microsoft.com/office/drawing/2014/main" id="{4E967A5E-A4C5-99C4-5254-7990D7C02116}"/>
              </a:ext>
            </a:extLst>
          </p:cNvPr>
          <p:cNvPicPr>
            <a:picLocks noChangeAspect="1"/>
          </p:cNvPicPr>
          <p:nvPr/>
        </p:nvPicPr>
        <p:blipFill rotWithShape="1">
          <a:blip r:embed="rId2"/>
          <a:srcRect/>
          <a:stretch/>
        </p:blipFill>
        <p:spPr>
          <a:xfrm>
            <a:off x="1298448" y="1828800"/>
            <a:ext cx="3200400" cy="3200400"/>
          </a:xfrm>
          <a:prstGeom prst="ellipse">
            <a:avLst/>
          </a:prstGeom>
          <a:noFill/>
        </p:spPr>
      </p:pic>
      <p:pic>
        <p:nvPicPr>
          <p:cNvPr id="9" name="Picture 8" descr="A logo with a yellow and purple triangle&#10;&#10;Description automatically generated">
            <a:extLst>
              <a:ext uri="{FF2B5EF4-FFF2-40B4-BE49-F238E27FC236}">
                <a16:creationId xmlns:a16="http://schemas.microsoft.com/office/drawing/2014/main" id="{3DAD4D7E-8626-FE2B-DE84-198C42CE56C7}"/>
              </a:ext>
            </a:extLst>
          </p:cNvPr>
          <p:cNvPicPr>
            <a:picLocks noChangeAspect="1"/>
          </p:cNvPicPr>
          <p:nvPr/>
        </p:nvPicPr>
        <p:blipFill rotWithShape="1">
          <a:blip r:embed="rId3">
            <a:extLst>
              <a:ext uri="{28A0092B-C50C-407E-A947-70E740481C1C}">
                <a14:useLocalDpi xmlns:a14="http://schemas.microsoft.com/office/drawing/2010/main" val="0"/>
              </a:ext>
            </a:extLst>
          </a:blip>
          <a:srcRect t="36744" b="38140"/>
          <a:stretch/>
        </p:blipFill>
        <p:spPr bwMode="auto">
          <a:xfrm>
            <a:off x="9657080" y="0"/>
            <a:ext cx="2534920" cy="622300"/>
          </a:xfrm>
          <a:prstGeom prst="rect">
            <a:avLst/>
          </a:prstGeom>
          <a:ln>
            <a:noFill/>
          </a:ln>
          <a:extLst>
            <a:ext uri="{53640926-AAD7-44D8-BBD7-CCE9431645EC}">
              <a14:shadowObscured xmlns:a14="http://schemas.microsoft.com/office/drawing/2010/main"/>
            </a:ext>
          </a:extLst>
        </p:spPr>
      </p:pic>
      <p:sp>
        <p:nvSpPr>
          <p:cNvPr id="10" name="Title 3">
            <a:extLst>
              <a:ext uri="{FF2B5EF4-FFF2-40B4-BE49-F238E27FC236}">
                <a16:creationId xmlns:a16="http://schemas.microsoft.com/office/drawing/2014/main" id="{5F3D08B2-6BE1-8DE7-7449-C0AC939AD21F}"/>
              </a:ext>
            </a:extLst>
          </p:cNvPr>
          <p:cNvSpPr txBox="1">
            <a:spLocks/>
          </p:cNvSpPr>
          <p:nvPr/>
        </p:nvSpPr>
        <p:spPr>
          <a:xfrm>
            <a:off x="4852800" y="1142887"/>
            <a:ext cx="5760720" cy="548640"/>
          </a:xfrm>
          <a:prstGeom prst="rect">
            <a:avLst/>
          </a:prstGeom>
        </p:spPr>
        <p:txBody>
          <a:bodyPr vert="horz" lIns="0" tIns="0" rIns="0" bIns="0" rtlCol="0" anchor="t" anchorCtr="0">
            <a:normAutofit fontScale="97500"/>
          </a:bodyPr>
          <a:lst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r>
              <a:rPr lang="en-US" sz="1800" dirty="0"/>
              <a:t>A DATA ANALYSIS REPORT ON </a:t>
            </a:r>
          </a:p>
        </p:txBody>
      </p:sp>
      <p:sp>
        <p:nvSpPr>
          <p:cNvPr id="12" name="Subtitle 1">
            <a:extLst>
              <a:ext uri="{FF2B5EF4-FFF2-40B4-BE49-F238E27FC236}">
                <a16:creationId xmlns:a16="http://schemas.microsoft.com/office/drawing/2014/main" id="{78E9CEA0-5ED7-E51E-5B03-3048871BEF52}"/>
              </a:ext>
            </a:extLst>
          </p:cNvPr>
          <p:cNvSpPr txBox="1">
            <a:spLocks/>
          </p:cNvSpPr>
          <p:nvPr/>
        </p:nvSpPr>
        <p:spPr>
          <a:xfrm>
            <a:off x="6998814" y="5662386"/>
            <a:ext cx="5316531" cy="768288"/>
          </a:xfrm>
          <a:prstGeom prst="rect">
            <a:avLst/>
          </a:prstGeom>
        </p:spPr>
        <p:txBody>
          <a:bodyPr vert="horz" lIns="0" tIns="0" rIns="0" bIns="0" rtlCol="0">
            <a:noAutofit/>
          </a:bodyPr>
          <a:lstStyle>
            <a:lvl1pPr marL="0" indent="0" algn="l" defTabSz="914400" rtl="0" eaLnBrk="1" latinLnBrk="0" hangingPunct="1">
              <a:lnSpc>
                <a:spcPct val="150000"/>
              </a:lnSpc>
              <a:spcBef>
                <a:spcPts val="1000"/>
              </a:spcBef>
              <a:buFont typeface="Arial" panose="020B0604020202020204" pitchFamily="34" charset="0"/>
              <a:buNone/>
              <a:defRPr sz="2000" b="0" i="0" kern="1200" cap="none" spc="0" baseline="0">
                <a:solidFill>
                  <a:schemeClr val="tx1"/>
                </a:solidFill>
                <a:latin typeface="+mn-lt"/>
                <a:ea typeface="+mn-ea"/>
                <a:cs typeface="+mn-cs"/>
              </a:defRPr>
            </a:lvl1pPr>
            <a:lvl2pPr marL="228600" indent="-228600" algn="l" defTabSz="914400" rtl="0" eaLnBrk="1" latinLnBrk="0" hangingPunct="1">
              <a:lnSpc>
                <a:spcPct val="90000"/>
              </a:lnSpc>
              <a:spcBef>
                <a:spcPts val="500"/>
              </a:spcBef>
              <a:buFont typeface="Arial" panose="020B0604020202020204" pitchFamily="34" charset="0"/>
              <a:buChar char="•"/>
              <a:defRPr sz="2000" b="0" i="0" kern="1200" spc="0" baseline="0">
                <a:solidFill>
                  <a:schemeClr val="tx1"/>
                </a:solidFill>
                <a:latin typeface="+mn-lt"/>
                <a:ea typeface="+mn-ea"/>
                <a:cs typeface="+mn-cs"/>
              </a:defRPr>
            </a:lvl2pPr>
            <a:lvl3pPr marL="457200" indent="-228600" algn="l" defTabSz="914400" rtl="0" eaLnBrk="1" latinLnBrk="0" hangingPunct="1">
              <a:lnSpc>
                <a:spcPct val="90000"/>
              </a:lnSpc>
              <a:spcBef>
                <a:spcPts val="500"/>
              </a:spcBef>
              <a:buFont typeface="Arial" panose="020B0604020202020204" pitchFamily="34" charset="0"/>
              <a:buChar char="•"/>
              <a:defRPr sz="1800" b="0" i="0" kern="1200" spc="0" baseline="0">
                <a:solidFill>
                  <a:schemeClr val="tx1"/>
                </a:solidFill>
                <a:latin typeface="+mn-lt"/>
                <a:ea typeface="+mn-ea"/>
                <a:cs typeface="+mn-cs"/>
              </a:defRPr>
            </a:lvl3pPr>
            <a:lvl4pPr marL="685800" indent="-228600" algn="l" defTabSz="914400" rtl="0" eaLnBrk="1" latinLnBrk="0" hangingPunct="1">
              <a:lnSpc>
                <a:spcPct val="90000"/>
              </a:lnSpc>
              <a:spcBef>
                <a:spcPts val="500"/>
              </a:spcBef>
              <a:buFont typeface="Arial" panose="020B0604020202020204"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lnSpc>
                <a:spcPct val="90000"/>
              </a:lnSpc>
              <a:spcBef>
                <a:spcPts val="500"/>
              </a:spcBef>
              <a:buFont typeface="Arial" panose="020B0604020202020204" pitchFamily="34" charset="0"/>
              <a:buChar char="•"/>
              <a:defRPr sz="1400" b="0" i="0" kern="1200" spc="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1800" dirty="0">
                <a:latin typeface="Aparajita" panose="020B0502040204020203" pitchFamily="18" charset="0"/>
                <a:cs typeface="Aparajita" panose="020B0502040204020203" pitchFamily="18" charset="0"/>
              </a:rPr>
              <a:t>PRESENTED BY</a:t>
            </a:r>
          </a:p>
          <a:p>
            <a:pPr>
              <a:lnSpc>
                <a:spcPct val="100000"/>
              </a:lnSpc>
              <a:spcBef>
                <a:spcPts val="0"/>
              </a:spcBef>
            </a:pPr>
            <a:r>
              <a:rPr lang="en-US" sz="2400" b="1" dirty="0">
                <a:latin typeface="Calibri" panose="020F0502020204030204" pitchFamily="34" charset="0"/>
                <a:ea typeface="Calibri" panose="020F0502020204030204" pitchFamily="34" charset="0"/>
                <a:cs typeface="Calibri" panose="020F0502020204030204" pitchFamily="34" charset="0"/>
              </a:rPr>
              <a:t>MOHAMMAD SHAKEEB ULLAH QURESHI</a:t>
            </a:r>
          </a:p>
          <a:p>
            <a:pPr>
              <a:lnSpc>
                <a:spcPct val="100000"/>
              </a:lnSpc>
              <a:spcBef>
                <a:spcPts val="0"/>
              </a:spcBef>
            </a:pPr>
            <a:r>
              <a:rPr lang="en-US" sz="2400" b="1" dirty="0">
                <a:latin typeface="Calibri" panose="020F0502020204030204" pitchFamily="34" charset="0"/>
                <a:ea typeface="Calibri" panose="020F0502020204030204" pitchFamily="34" charset="0"/>
                <a:cs typeface="Calibri" panose="020F0502020204030204" pitchFamily="34" charset="0"/>
              </a:rPr>
              <a:t>Batch No. DAP-2023-10-1</a:t>
            </a:r>
          </a:p>
          <a:p>
            <a:endParaRPr lang="en-US" sz="1600" dirty="0">
              <a:latin typeface="Aparajita" panose="020B0502040204020203" pitchFamily="18" charset="0"/>
              <a:cs typeface="Aparajita" panose="020B0502040204020203" pitchFamily="18" charset="0"/>
            </a:endParaRPr>
          </a:p>
        </p:txBody>
      </p:sp>
    </p:spTree>
    <p:extLst>
      <p:ext uri="{BB962C8B-B14F-4D97-AF65-F5344CB8AC3E}">
        <p14:creationId xmlns:p14="http://schemas.microsoft.com/office/powerpoint/2010/main" val="855215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2048576" y="55986"/>
            <a:ext cx="8388219" cy="854765"/>
          </a:xfrm>
          <a:solidFill>
            <a:schemeClr val="accent2"/>
          </a:solidFill>
          <a:ln>
            <a:solidFill>
              <a:schemeClr val="accent2">
                <a:lumMod val="10000"/>
              </a:schemeClr>
            </a:solidFill>
          </a:ln>
        </p:spPr>
        <p:txBody>
          <a:bodyPr vert="horz" lIns="0" tIns="0" rIns="0" bIns="0" rtlCol="0" anchor="ctr" anchorCtr="0">
            <a:noAutofit/>
          </a:bodyPr>
          <a:lstStyle/>
          <a:p>
            <a:pPr algn="ctr"/>
            <a:r>
              <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rPr>
              <a:t>Delivery charges as a percentage of </a:t>
            </a:r>
            <a:br>
              <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rPr>
            </a:br>
            <a:r>
              <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rPr>
              <a:t>product amount at Slot and Month level</a:t>
            </a: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10</a:t>
            </a:fld>
            <a:endParaRPr lang="en-US" dirty="0"/>
          </a:p>
        </p:txBody>
      </p:sp>
      <p:graphicFrame>
        <p:nvGraphicFramePr>
          <p:cNvPr id="7" name="Chart 6">
            <a:extLst>
              <a:ext uri="{FF2B5EF4-FFF2-40B4-BE49-F238E27FC236}">
                <a16:creationId xmlns:a16="http://schemas.microsoft.com/office/drawing/2014/main" id="{19D19D92-76A5-D82A-77BB-D43946E25EDE}"/>
              </a:ext>
            </a:extLst>
          </p:cNvPr>
          <p:cNvGraphicFramePr/>
          <p:nvPr>
            <p:extLst>
              <p:ext uri="{D42A27DB-BD31-4B8C-83A1-F6EECF244321}">
                <p14:modId xmlns:p14="http://schemas.microsoft.com/office/powerpoint/2010/main" val="1596790596"/>
              </p:ext>
            </p:extLst>
          </p:nvPr>
        </p:nvGraphicFramePr>
        <p:xfrm>
          <a:off x="1800808" y="979714"/>
          <a:ext cx="8883757" cy="569167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36032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A5E654-BEA7-A155-DB50-C021F9E4F515}"/>
              </a:ext>
            </a:extLst>
          </p:cNvPr>
          <p:cNvSpPr>
            <a:spLocks noGrp="1"/>
          </p:cNvSpPr>
          <p:nvPr>
            <p:ph idx="1"/>
          </p:nvPr>
        </p:nvSpPr>
        <p:spPr>
          <a:xfrm>
            <a:off x="1351385" y="903316"/>
            <a:ext cx="9820656" cy="5300635"/>
          </a:xfrm>
        </p:spPr>
        <p:txBody>
          <a:bodyPr/>
          <a:lstStyle/>
          <a:p>
            <a:pPr marL="342900" indent="-342900">
              <a:lnSpc>
                <a:spcPct val="107000"/>
              </a:lnSpc>
              <a:spcAft>
                <a:spcPts val="800"/>
              </a:spcAft>
              <a:buSzPts val="1000"/>
              <a:buFont typeface="Symbol" panose="05050102010706020507" pitchFamily="18" charset="2"/>
              <a:buChar char=""/>
              <a:tabLst>
                <a:tab pos="457200" algn="l"/>
              </a:tabLst>
            </a:pPr>
            <a:r>
              <a:rPr lang="en-US" sz="1800" dirty="0">
                <a:latin typeface="Calibri" panose="020F0502020204030204" pitchFamily="34" charset="0"/>
                <a:ea typeface="Calibri" panose="020F0502020204030204" pitchFamily="34" charset="0"/>
                <a:cs typeface="Times New Roman" panose="02020603050405020304" pitchFamily="18" charset="0"/>
              </a:rPr>
              <a:t>January shows relatively higher percentage of Delivery charges upon product amount across most slots, and has an average of 10.7% across all slots, whereas September shows the lowest percentages with an average of 2.1% across all slots, depicting reduced delivery charges relative to product amounts in the earlier months.</a:t>
            </a:r>
          </a:p>
          <a:p>
            <a:pPr marL="342900" indent="-342900">
              <a:lnSpc>
                <a:spcPct val="107000"/>
              </a:lnSpc>
              <a:spcAft>
                <a:spcPts val="800"/>
              </a:spcAft>
              <a:buSzPts val="1000"/>
              <a:buFont typeface="Symbol" panose="05050102010706020507" pitchFamily="18" charset="2"/>
              <a:buChar char=""/>
              <a:tabLst>
                <a:tab pos="457200" algn="l"/>
              </a:tabLst>
            </a:pPr>
            <a:r>
              <a:rPr lang="en-US" sz="1800" dirty="0">
                <a:latin typeface="Calibri" panose="020F0502020204030204" pitchFamily="34" charset="0"/>
                <a:ea typeface="Calibri" panose="020F0502020204030204" pitchFamily="34" charset="0"/>
                <a:cs typeface="Times New Roman" panose="02020603050405020304" pitchFamily="18" charset="0"/>
              </a:rPr>
              <a:t>May month average had abrupt fall of 3.3% in the rate, and then it again picked up in June and July, due to a notable increase in delivery charges upon product amount for the late-night orders, reaching 12.7% and 12.9%, respectively.</a:t>
            </a:r>
          </a:p>
          <a:p>
            <a:pPr marL="342900" indent="-342900">
              <a:lnSpc>
                <a:spcPct val="107000"/>
              </a:lnSpc>
              <a:spcAft>
                <a:spcPts val="800"/>
              </a:spcAft>
              <a:buSzPts val="1000"/>
              <a:buFont typeface="Symbol" panose="05050102010706020507" pitchFamily="18" charset="2"/>
              <a:buChar char=""/>
              <a:tabLst>
                <a:tab pos="457200" algn="l"/>
              </a:tabLst>
            </a:pPr>
            <a:r>
              <a:rPr lang="en-US" sz="1800" dirty="0">
                <a:latin typeface="Calibri" panose="020F0502020204030204" pitchFamily="34" charset="0"/>
                <a:ea typeface="Calibri" panose="020F0502020204030204" pitchFamily="34" charset="0"/>
                <a:cs typeface="Times New Roman" panose="02020603050405020304" pitchFamily="18" charset="0"/>
              </a:rPr>
              <a:t>August and September showcase significant drops in these percentages, particularly in Late Night, with percentages of 7.7% and 5.6%, respectively, implying lower delivery charges concerning product amounts in the late months of the year.</a:t>
            </a:r>
          </a:p>
          <a:p>
            <a:pPr marL="342900" indent="-342900">
              <a:lnSpc>
                <a:spcPct val="107000"/>
              </a:lnSpc>
              <a:spcAft>
                <a:spcPts val="800"/>
              </a:spcAft>
              <a:buSzPts val="1000"/>
              <a:buFont typeface="Symbol" panose="05050102010706020507" pitchFamily="18" charset="2"/>
              <a:buChar char=""/>
              <a:tabLst>
                <a:tab pos="457200" algn="l"/>
              </a:tabLst>
            </a:pPr>
            <a:r>
              <a:rPr lang="en-US" sz="1800" dirty="0">
                <a:latin typeface="Calibri" panose="020F0502020204030204" pitchFamily="34" charset="0"/>
                <a:ea typeface="Calibri" panose="020F0502020204030204" pitchFamily="34" charset="0"/>
                <a:cs typeface="Times New Roman" panose="02020603050405020304" pitchFamily="18" charset="0"/>
              </a:rPr>
              <a:t>Late Night consistently reflects the highest proportion of delivery charges upon the product amount, with a maximum of 17% in the month of February and an average of 12.3% across the months.</a:t>
            </a:r>
          </a:p>
          <a:p>
            <a:endParaRPr lang="en-US" sz="1800" dirty="0">
              <a:latin typeface="Calibri" panose="020F0502020204030204" pitchFamily="34" charset="0"/>
              <a:ea typeface="Calibri" panose="020F0502020204030204" pitchFamily="34" charset="0"/>
              <a:cs typeface="Calibri" panose="020F0502020204030204" pitchFamily="34" charset="0"/>
            </a:endParaRPr>
          </a:p>
          <a:p>
            <a:endParaRPr lang="en-IN" sz="1800" dirty="0">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9788D121-3307-E324-3DF4-08C3C51C3B1B}"/>
              </a:ext>
            </a:extLst>
          </p:cNvPr>
          <p:cNvSpPr>
            <a:spLocks noGrp="1"/>
          </p:cNvSpPr>
          <p:nvPr>
            <p:ph type="sldNum" sz="quarter" idx="11"/>
          </p:nvPr>
        </p:nvSpPr>
        <p:spPr/>
        <p:txBody>
          <a:bodyPr/>
          <a:lstStyle/>
          <a:p>
            <a:fld id="{75DF2D63-3FF5-D547-96B9-BE9CCD1ABA58}" type="slidenum">
              <a:rPr lang="en-US" smtClean="0"/>
              <a:t>11</a:t>
            </a:fld>
            <a:endParaRPr lang="en-US" dirty="0"/>
          </a:p>
        </p:txBody>
      </p:sp>
      <p:sp>
        <p:nvSpPr>
          <p:cNvPr id="5" name="Footer Placeholder 4">
            <a:extLst>
              <a:ext uri="{FF2B5EF4-FFF2-40B4-BE49-F238E27FC236}">
                <a16:creationId xmlns:a16="http://schemas.microsoft.com/office/drawing/2014/main" id="{77C0B4B7-DA9F-09A8-F9D4-976B01CAD925}"/>
              </a:ext>
            </a:extLst>
          </p:cNvPr>
          <p:cNvSpPr>
            <a:spLocks noGrp="1"/>
          </p:cNvSpPr>
          <p:nvPr>
            <p:ph type="ftr" sz="quarter" idx="12"/>
          </p:nvPr>
        </p:nvSpPr>
        <p:spPr/>
        <p:txBody>
          <a:bodyPr/>
          <a:lstStyle/>
          <a:p>
            <a:r>
              <a:rPr lang="en-US"/>
              <a:t>Capstone project</a:t>
            </a:r>
            <a:endParaRPr lang="en-US" dirty="0"/>
          </a:p>
        </p:txBody>
      </p:sp>
      <p:graphicFrame>
        <p:nvGraphicFramePr>
          <p:cNvPr id="6" name="Table 5">
            <a:extLst>
              <a:ext uri="{FF2B5EF4-FFF2-40B4-BE49-F238E27FC236}">
                <a16:creationId xmlns:a16="http://schemas.microsoft.com/office/drawing/2014/main" id="{A6F8C646-55E7-193F-A7EA-4EBA3096FD56}"/>
              </a:ext>
            </a:extLst>
          </p:cNvPr>
          <p:cNvGraphicFramePr>
            <a:graphicFrameLocks noGrp="1"/>
          </p:cNvGraphicFramePr>
          <p:nvPr>
            <p:extLst>
              <p:ext uri="{D42A27DB-BD31-4B8C-83A1-F6EECF244321}">
                <p14:modId xmlns:p14="http://schemas.microsoft.com/office/powerpoint/2010/main" val="147700517"/>
              </p:ext>
            </p:extLst>
          </p:nvPr>
        </p:nvGraphicFramePr>
        <p:xfrm>
          <a:off x="2162386" y="5548704"/>
          <a:ext cx="8026645" cy="655247"/>
        </p:xfrm>
        <a:graphic>
          <a:graphicData uri="http://schemas.openxmlformats.org/drawingml/2006/table">
            <a:tbl>
              <a:tblPr firstRow="1" firstCol="1" bandRow="1"/>
              <a:tblGrid>
                <a:gridCol w="1426959">
                  <a:extLst>
                    <a:ext uri="{9D8B030D-6E8A-4147-A177-3AD203B41FA5}">
                      <a16:colId xmlns:a16="http://schemas.microsoft.com/office/drawing/2014/main" val="901392026"/>
                    </a:ext>
                  </a:extLst>
                </a:gridCol>
                <a:gridCol w="1292002">
                  <a:extLst>
                    <a:ext uri="{9D8B030D-6E8A-4147-A177-3AD203B41FA5}">
                      <a16:colId xmlns:a16="http://schemas.microsoft.com/office/drawing/2014/main" val="1530142212"/>
                    </a:ext>
                  </a:extLst>
                </a:gridCol>
                <a:gridCol w="1292002">
                  <a:extLst>
                    <a:ext uri="{9D8B030D-6E8A-4147-A177-3AD203B41FA5}">
                      <a16:colId xmlns:a16="http://schemas.microsoft.com/office/drawing/2014/main" val="2324218107"/>
                    </a:ext>
                  </a:extLst>
                </a:gridCol>
                <a:gridCol w="1292002">
                  <a:extLst>
                    <a:ext uri="{9D8B030D-6E8A-4147-A177-3AD203B41FA5}">
                      <a16:colId xmlns:a16="http://schemas.microsoft.com/office/drawing/2014/main" val="3798554783"/>
                    </a:ext>
                  </a:extLst>
                </a:gridCol>
                <a:gridCol w="1292002">
                  <a:extLst>
                    <a:ext uri="{9D8B030D-6E8A-4147-A177-3AD203B41FA5}">
                      <a16:colId xmlns:a16="http://schemas.microsoft.com/office/drawing/2014/main" val="1612738686"/>
                    </a:ext>
                  </a:extLst>
                </a:gridCol>
                <a:gridCol w="1431678">
                  <a:extLst>
                    <a:ext uri="{9D8B030D-6E8A-4147-A177-3AD203B41FA5}">
                      <a16:colId xmlns:a16="http://schemas.microsoft.com/office/drawing/2014/main" val="1646347153"/>
                    </a:ext>
                  </a:extLst>
                </a:gridCol>
              </a:tblGrid>
              <a:tr h="352493">
                <a:tc>
                  <a:txBody>
                    <a:bodyPr/>
                    <a:lstStyle/>
                    <a:p>
                      <a:pPr algn="ctr">
                        <a:lnSpc>
                          <a:spcPct val="107000"/>
                        </a:lnSpc>
                        <a:spcAft>
                          <a:spcPts val="800"/>
                        </a:spcAft>
                      </a:pPr>
                      <a:r>
                        <a:rPr lang="en-IN" sz="1600" b="1">
                          <a:solidFill>
                            <a:srgbClr val="FFFFFF"/>
                          </a:solidFill>
                          <a:effectLst/>
                          <a:latin typeface="Calibri" panose="020F0502020204030204" pitchFamily="34" charset="0"/>
                          <a:ea typeface="Calibri" panose="020F0502020204030204" pitchFamily="34" charset="0"/>
                          <a:cs typeface="Calibri" panose="020F0502020204030204" pitchFamily="34" charset="0"/>
                        </a:rPr>
                        <a:t>Months</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b="1">
                          <a:solidFill>
                            <a:srgbClr val="FFFFFF"/>
                          </a:solidFill>
                          <a:effectLst/>
                          <a:latin typeface="Calibri" panose="020F0502020204030204" pitchFamily="34" charset="0"/>
                          <a:ea typeface="Calibri" panose="020F0502020204030204" pitchFamily="34" charset="0"/>
                          <a:cs typeface="Calibri" panose="020F0502020204030204" pitchFamily="34" charset="0"/>
                        </a:rPr>
                        <a:t>Morning</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b="1">
                          <a:solidFill>
                            <a:srgbClr val="FFFFFF"/>
                          </a:solidFill>
                          <a:effectLst/>
                          <a:latin typeface="Calibri" panose="020F0502020204030204" pitchFamily="34" charset="0"/>
                          <a:ea typeface="Calibri" panose="020F0502020204030204" pitchFamily="34" charset="0"/>
                          <a:cs typeface="Calibri" panose="020F0502020204030204" pitchFamily="34" charset="0"/>
                        </a:rPr>
                        <a:t>Afternoon</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b="1">
                          <a:solidFill>
                            <a:srgbClr val="FFFFFF"/>
                          </a:solidFill>
                          <a:effectLst/>
                          <a:latin typeface="Calibri" panose="020F0502020204030204" pitchFamily="34" charset="0"/>
                          <a:ea typeface="Calibri" panose="020F0502020204030204" pitchFamily="34" charset="0"/>
                          <a:cs typeface="Calibri" panose="020F0502020204030204" pitchFamily="34" charset="0"/>
                        </a:rPr>
                        <a:t>Evening</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b="1">
                          <a:solidFill>
                            <a:srgbClr val="FFFFFF"/>
                          </a:solidFill>
                          <a:effectLst/>
                          <a:latin typeface="Calibri" panose="020F0502020204030204" pitchFamily="34" charset="0"/>
                          <a:ea typeface="Calibri" panose="020F0502020204030204" pitchFamily="34" charset="0"/>
                          <a:cs typeface="Calibri" panose="020F0502020204030204" pitchFamily="34" charset="0"/>
                        </a:rPr>
                        <a:t>Night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b="1"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Late Night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1169005584"/>
                  </a:ext>
                </a:extLst>
              </a:tr>
              <a:tr h="302754">
                <a:tc>
                  <a:txBody>
                    <a:bodyPr/>
                    <a:lstStyle/>
                    <a:p>
                      <a:pPr algn="ctr">
                        <a:lnSpc>
                          <a:spcPct val="107000"/>
                        </a:lnSpc>
                        <a:spcAft>
                          <a:spcPts val="800"/>
                        </a:spcAft>
                      </a:pPr>
                      <a:r>
                        <a:rPr lang="en-IN" sz="1600" b="1">
                          <a:solidFill>
                            <a:srgbClr val="FFFFFF"/>
                          </a:solidFill>
                          <a:effectLst/>
                          <a:latin typeface="Calibri" panose="020F0502020204030204" pitchFamily="34" charset="0"/>
                          <a:ea typeface="Calibri" panose="020F0502020204030204" pitchFamily="34" charset="0"/>
                          <a:cs typeface="Calibri" panose="020F0502020204030204" pitchFamily="34" charset="0"/>
                        </a:rPr>
                        <a:t>Average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a:solidFill>
                            <a:srgbClr val="000000"/>
                          </a:solidFill>
                          <a:effectLst/>
                          <a:latin typeface="Calibri" panose="020F0502020204030204" pitchFamily="34" charset="0"/>
                          <a:ea typeface="Calibri" panose="020F0502020204030204" pitchFamily="34" charset="0"/>
                          <a:cs typeface="Calibri" panose="020F0502020204030204" pitchFamily="34" charset="0"/>
                        </a:rPr>
                        <a:t>5.3%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tc>
                  <a:txBody>
                    <a:bodyPr/>
                    <a:lstStyle/>
                    <a:p>
                      <a:pPr algn="ctr">
                        <a:lnSpc>
                          <a:spcPct val="107000"/>
                        </a:lnSpc>
                        <a:spcAft>
                          <a:spcPts val="800"/>
                        </a:spcAft>
                      </a:pPr>
                      <a:r>
                        <a:rPr lang="en-IN" sz="1600">
                          <a:solidFill>
                            <a:srgbClr val="000000"/>
                          </a:solidFill>
                          <a:effectLst/>
                          <a:latin typeface="Calibri" panose="020F0502020204030204" pitchFamily="34" charset="0"/>
                          <a:ea typeface="Calibri" panose="020F0502020204030204" pitchFamily="34" charset="0"/>
                          <a:cs typeface="Calibri" panose="020F0502020204030204" pitchFamily="34" charset="0"/>
                        </a:rPr>
                        <a:t>5.1%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tc>
                  <a:txBody>
                    <a:bodyPr/>
                    <a:lstStyle/>
                    <a:p>
                      <a:pPr algn="ctr">
                        <a:lnSpc>
                          <a:spcPct val="107000"/>
                        </a:lnSpc>
                        <a:spcAft>
                          <a:spcPts val="800"/>
                        </a:spcAft>
                      </a:pPr>
                      <a:r>
                        <a:rPr lang="en-IN" sz="1600">
                          <a:solidFill>
                            <a:srgbClr val="000000"/>
                          </a:solidFill>
                          <a:effectLst/>
                          <a:latin typeface="Calibri" panose="020F0502020204030204" pitchFamily="34" charset="0"/>
                          <a:ea typeface="Calibri" panose="020F0502020204030204" pitchFamily="34" charset="0"/>
                          <a:cs typeface="Calibri" panose="020F0502020204030204" pitchFamily="34" charset="0"/>
                        </a:rPr>
                        <a:t>5.4%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tc>
                  <a:txBody>
                    <a:bodyPr/>
                    <a:lstStyle/>
                    <a:p>
                      <a:pPr marR="89535" algn="ctr">
                        <a:lnSpc>
                          <a:spcPct val="107000"/>
                        </a:lnSpc>
                        <a:spcBef>
                          <a:spcPts val="600"/>
                        </a:spcBef>
                        <a:spcAft>
                          <a:spcPts val="800"/>
                        </a:spcAft>
                      </a:pPr>
                      <a:r>
                        <a:rPr lang="en-IN" sz="1600">
                          <a:solidFill>
                            <a:srgbClr val="000000"/>
                          </a:solidFill>
                          <a:effectLst/>
                          <a:latin typeface="Calibri" panose="020F0502020204030204" pitchFamily="34" charset="0"/>
                          <a:ea typeface="Calibri" panose="020F0502020204030204" pitchFamily="34" charset="0"/>
                          <a:cs typeface="Calibri" panose="020F0502020204030204" pitchFamily="34" charset="0"/>
                        </a:rPr>
                        <a:t>6.4%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tc>
                  <a:txBody>
                    <a:bodyPr/>
                    <a:lstStyle/>
                    <a:p>
                      <a:pPr marR="89535" algn="ctr">
                        <a:lnSpc>
                          <a:spcPct val="107000"/>
                        </a:lnSpc>
                        <a:spcBef>
                          <a:spcPts val="600"/>
                        </a:spcBef>
                        <a:spcAft>
                          <a:spcPts val="800"/>
                        </a:spcAft>
                      </a:pPr>
                      <a:r>
                        <a:rPr lang="en-IN" sz="16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12.3%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extLst>
                  <a:ext uri="{0D108BD9-81ED-4DB2-BD59-A6C34878D82A}">
                    <a16:rowId xmlns:a16="http://schemas.microsoft.com/office/drawing/2014/main" val="2121906576"/>
                  </a:ext>
                </a:extLst>
              </a:tr>
            </a:tbl>
          </a:graphicData>
        </a:graphic>
      </p:graphicFrame>
    </p:spTree>
    <p:extLst>
      <p:ext uri="{BB962C8B-B14F-4D97-AF65-F5344CB8AC3E}">
        <p14:creationId xmlns:p14="http://schemas.microsoft.com/office/powerpoint/2010/main" val="2194720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2048576" y="110416"/>
            <a:ext cx="8388219" cy="854765"/>
          </a:xfrm>
          <a:solidFill>
            <a:schemeClr val="accent2"/>
          </a:solidFill>
          <a:ln>
            <a:solidFill>
              <a:schemeClr val="accent2">
                <a:lumMod val="10000"/>
              </a:schemeClr>
            </a:solidFill>
          </a:ln>
        </p:spPr>
        <p:txBody>
          <a:bodyPr vert="horz" lIns="0" tIns="0" rIns="0" bIns="0" rtlCol="0" anchor="ctr" anchorCtr="0">
            <a:noAutofit/>
          </a:bodyPr>
          <a:lstStyle/>
          <a:p>
            <a:pPr algn="ctr"/>
            <a:r>
              <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rPr>
              <a:t>DISCOUNT as a percentage of </a:t>
            </a:r>
            <a:br>
              <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rPr>
            </a:br>
            <a:r>
              <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rPr>
              <a:t>product amount at Slot and Month level</a:t>
            </a: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12</a:t>
            </a:fld>
            <a:endParaRPr lang="en-US" dirty="0"/>
          </a:p>
        </p:txBody>
      </p:sp>
      <p:graphicFrame>
        <p:nvGraphicFramePr>
          <p:cNvPr id="12" name="Chart 11">
            <a:extLst>
              <a:ext uri="{FF2B5EF4-FFF2-40B4-BE49-F238E27FC236}">
                <a16:creationId xmlns:a16="http://schemas.microsoft.com/office/drawing/2014/main" id="{CDDEF1FF-795B-4E2A-45CE-9DA312520410}"/>
              </a:ext>
            </a:extLst>
          </p:cNvPr>
          <p:cNvGraphicFramePr/>
          <p:nvPr>
            <p:extLst>
              <p:ext uri="{D42A27DB-BD31-4B8C-83A1-F6EECF244321}">
                <p14:modId xmlns:p14="http://schemas.microsoft.com/office/powerpoint/2010/main" val="243922093"/>
              </p:ext>
            </p:extLst>
          </p:nvPr>
        </p:nvGraphicFramePr>
        <p:xfrm>
          <a:off x="1304925" y="1167535"/>
          <a:ext cx="9753599"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105235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43DADE-EDC1-F61A-3878-03E8DC2E8761}"/>
              </a:ext>
            </a:extLst>
          </p:cNvPr>
          <p:cNvSpPr>
            <a:spLocks noGrp="1"/>
          </p:cNvSpPr>
          <p:nvPr>
            <p:ph idx="1"/>
          </p:nvPr>
        </p:nvSpPr>
        <p:spPr>
          <a:xfrm>
            <a:off x="1351384" y="1034851"/>
            <a:ext cx="9820656" cy="5375280"/>
          </a:xfrm>
        </p:spPr>
        <p:txBody>
          <a:bodyPr/>
          <a:lstStyle/>
          <a:p>
            <a:pPr marL="342900" indent="-342900">
              <a:lnSpc>
                <a:spcPct val="107000"/>
              </a:lnSpc>
              <a:spcAft>
                <a:spcPts val="800"/>
              </a:spcAft>
              <a:buSzPts val="1000"/>
              <a:buFont typeface="Symbol" panose="05050102010706020507" pitchFamily="18" charset="2"/>
              <a:buChar char=""/>
              <a:tabLst>
                <a:tab pos="457200" algn="l"/>
              </a:tabLst>
            </a:pPr>
            <a:r>
              <a:rPr lang="en-US" sz="1800" dirty="0">
                <a:latin typeface="Calibri" panose="020F0502020204030204" pitchFamily="34" charset="0"/>
                <a:ea typeface="Calibri" panose="020F0502020204030204" pitchFamily="34" charset="0"/>
                <a:cs typeface="Times New Roman" panose="02020603050405020304" pitchFamily="18" charset="0"/>
              </a:rPr>
              <a:t>The late-night slot consistently shows the highest delivery charges as a percentage of the product amount across all months, ranging from 12.3% to 17.0%.</a:t>
            </a:r>
          </a:p>
          <a:p>
            <a:pPr marL="342900" indent="-342900">
              <a:lnSpc>
                <a:spcPct val="107000"/>
              </a:lnSpc>
              <a:spcAft>
                <a:spcPts val="800"/>
              </a:spcAft>
              <a:buSzPts val="1000"/>
              <a:buFont typeface="Symbol" panose="05050102010706020507" pitchFamily="18" charset="2"/>
              <a:buChar char=""/>
              <a:tabLst>
                <a:tab pos="457200" algn="l"/>
              </a:tabLst>
            </a:pPr>
            <a:r>
              <a:rPr lang="en-US" sz="1800" dirty="0">
                <a:latin typeface="Calibri" panose="020F0502020204030204" pitchFamily="34" charset="0"/>
                <a:ea typeface="Calibri" panose="020F0502020204030204" pitchFamily="34" charset="0"/>
                <a:cs typeface="Times New Roman" panose="02020603050405020304" pitchFamily="18" charset="0"/>
              </a:rPr>
              <a:t>Morning and afternoon slots maintain relatively moderate percentages, ranging between 1.9% and 10.8% throughout the months.</a:t>
            </a:r>
          </a:p>
          <a:p>
            <a:pPr marL="342900" indent="-342900">
              <a:lnSpc>
                <a:spcPct val="107000"/>
              </a:lnSpc>
              <a:spcAft>
                <a:spcPts val="800"/>
              </a:spcAft>
              <a:buSzPts val="1000"/>
              <a:buFont typeface="Symbol" panose="05050102010706020507" pitchFamily="18" charset="2"/>
              <a:buChar char=""/>
              <a:tabLst>
                <a:tab pos="457200" algn="l"/>
              </a:tabLst>
            </a:pPr>
            <a:r>
              <a:rPr lang="en-US" sz="1800" dirty="0">
                <a:latin typeface="Calibri" panose="020F0502020204030204" pitchFamily="34" charset="0"/>
                <a:ea typeface="Calibri" panose="020F0502020204030204" pitchFamily="34" charset="0"/>
                <a:cs typeface="Times New Roman" panose="02020603050405020304" pitchFamily="18" charset="0"/>
              </a:rPr>
              <a:t>There is a consistent decrease in delivery charges as a percentage of the product amount from earlier times (morning and afternoon) to later times (evening, night, and late night) across the months.</a:t>
            </a:r>
          </a:p>
          <a:p>
            <a:pPr marL="342900" indent="-342900">
              <a:lnSpc>
                <a:spcPct val="107000"/>
              </a:lnSpc>
              <a:spcAft>
                <a:spcPts val="800"/>
              </a:spcAft>
              <a:buSzPts val="1000"/>
              <a:buFont typeface="Symbol" panose="05050102010706020507" pitchFamily="18" charset="2"/>
              <a:buChar char=""/>
              <a:tabLst>
                <a:tab pos="457200" algn="l"/>
              </a:tabLst>
            </a:pPr>
            <a:r>
              <a:rPr lang="en-US" sz="1800" dirty="0">
                <a:latin typeface="Calibri" panose="020F0502020204030204" pitchFamily="34" charset="0"/>
                <a:ea typeface="Calibri" panose="020F0502020204030204" pitchFamily="34" charset="0"/>
                <a:cs typeface="Times New Roman" panose="02020603050405020304" pitchFamily="18" charset="0"/>
              </a:rPr>
              <a:t>The months of May, June, July, and August show a reduction in delivery charges as a percentage compared to the preceding months, potentially influenced by seasonal trends or promotional activities.</a:t>
            </a:r>
          </a:p>
          <a:p>
            <a:pPr marL="342900" indent="-342900">
              <a:lnSpc>
                <a:spcPct val="107000"/>
              </a:lnSpc>
              <a:spcAft>
                <a:spcPts val="800"/>
              </a:spcAft>
              <a:buSzPts val="1000"/>
              <a:buFont typeface="Symbol" panose="05050102010706020507" pitchFamily="18" charset="2"/>
              <a:buChar char=""/>
              <a:tabLst>
                <a:tab pos="457200" algn="l"/>
              </a:tabLst>
            </a:pPr>
            <a:r>
              <a:rPr lang="en-US" sz="1800" dirty="0">
                <a:latin typeface="Calibri" panose="020F0502020204030204" pitchFamily="34" charset="0"/>
                <a:ea typeface="Calibri" panose="020F0502020204030204" pitchFamily="34" charset="0"/>
                <a:cs typeface="Times New Roman" panose="02020603050405020304" pitchFamily="18" charset="0"/>
              </a:rPr>
              <a:t>Generally, there's a trend of lower delivery charges as a percentage of the product amount in the later months (August and September) compared to the earlier months (January to April).</a:t>
            </a:r>
          </a:p>
          <a:p>
            <a:endParaRPr lang="en-IN" sz="1800" dirty="0">
              <a:latin typeface="Calibri" panose="020F0502020204030204" pitchFamily="34" charset="0"/>
              <a:ea typeface="Calibri" panose="020F0502020204030204" pitchFamily="34" charset="0"/>
              <a:cs typeface="Calibri" panose="020F0502020204030204" pitchFamily="34" charset="0"/>
            </a:endParaRPr>
          </a:p>
          <a:p>
            <a:endParaRPr lang="en-IN" sz="1800" dirty="0">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42AD1A13-288A-6128-36E2-DD74CBCBF63E}"/>
              </a:ext>
            </a:extLst>
          </p:cNvPr>
          <p:cNvSpPr>
            <a:spLocks noGrp="1"/>
          </p:cNvSpPr>
          <p:nvPr>
            <p:ph type="sldNum" sz="quarter" idx="11"/>
          </p:nvPr>
        </p:nvSpPr>
        <p:spPr/>
        <p:txBody>
          <a:bodyPr/>
          <a:lstStyle/>
          <a:p>
            <a:fld id="{75DF2D63-3FF5-D547-96B9-BE9CCD1ABA58}" type="slidenum">
              <a:rPr lang="en-US" smtClean="0"/>
              <a:t>13</a:t>
            </a:fld>
            <a:endParaRPr lang="en-US" dirty="0"/>
          </a:p>
        </p:txBody>
      </p:sp>
      <p:sp>
        <p:nvSpPr>
          <p:cNvPr id="5" name="Footer Placeholder 4">
            <a:extLst>
              <a:ext uri="{FF2B5EF4-FFF2-40B4-BE49-F238E27FC236}">
                <a16:creationId xmlns:a16="http://schemas.microsoft.com/office/drawing/2014/main" id="{DA672E3D-F3DE-DB9A-C881-B186C412352F}"/>
              </a:ext>
            </a:extLst>
          </p:cNvPr>
          <p:cNvSpPr>
            <a:spLocks noGrp="1"/>
          </p:cNvSpPr>
          <p:nvPr>
            <p:ph type="ftr" sz="quarter" idx="12"/>
          </p:nvPr>
        </p:nvSpPr>
        <p:spPr/>
        <p:txBody>
          <a:bodyPr/>
          <a:lstStyle/>
          <a:p>
            <a:r>
              <a:rPr lang="en-US"/>
              <a:t>Capstone project</a:t>
            </a:r>
            <a:endParaRPr lang="en-US" dirty="0"/>
          </a:p>
        </p:txBody>
      </p:sp>
    </p:spTree>
    <p:extLst>
      <p:ext uri="{BB962C8B-B14F-4D97-AF65-F5344CB8AC3E}">
        <p14:creationId xmlns:p14="http://schemas.microsoft.com/office/powerpoint/2010/main" val="1431880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1294319" y="206239"/>
            <a:ext cx="4585046" cy="1178968"/>
          </a:xfrm>
          <a:solidFill>
            <a:schemeClr val="accent2"/>
          </a:solidFill>
          <a:ln>
            <a:solidFill>
              <a:schemeClr val="accent2">
                <a:lumMod val="10000"/>
              </a:schemeClr>
            </a:solidFill>
          </a:ln>
        </p:spPr>
        <p:txBody>
          <a:bodyPr anchor="ctr"/>
          <a:lstStyle/>
          <a:p>
            <a:pPr algn="ctr"/>
            <a:r>
              <a:rPr lang="en-IN" sz="2400" b="1" dirty="0">
                <a:solidFill>
                  <a:schemeClr val="accent2">
                    <a:lumMod val="25000"/>
                  </a:schemeClr>
                </a:solidFill>
                <a:effectLst/>
                <a:latin typeface="Calibri" panose="020F0502020204030204" pitchFamily="34" charset="0"/>
                <a:ea typeface="Calibri" panose="020F0502020204030204" pitchFamily="34" charset="0"/>
                <a:cs typeface="Calibri" panose="020F0502020204030204" pitchFamily="34" charset="0"/>
              </a:rPr>
              <a:t>Order distribution at slot and delivery area level</a:t>
            </a:r>
            <a:endParaRPr lang="en-US" sz="60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14</a:t>
            </a:fld>
            <a:endParaRPr lang="en-US" dirty="0"/>
          </a:p>
        </p:txBody>
      </p:sp>
      <p:sp>
        <p:nvSpPr>
          <p:cNvPr id="10" name="Content Placeholder 9">
            <a:extLst>
              <a:ext uri="{FF2B5EF4-FFF2-40B4-BE49-F238E27FC236}">
                <a16:creationId xmlns:a16="http://schemas.microsoft.com/office/drawing/2014/main" id="{B8DE3A10-7BD7-68BA-EF61-294E75930D5E}"/>
              </a:ext>
            </a:extLst>
          </p:cNvPr>
          <p:cNvSpPr>
            <a:spLocks noGrp="1"/>
          </p:cNvSpPr>
          <p:nvPr>
            <p:ph idx="1"/>
          </p:nvPr>
        </p:nvSpPr>
        <p:spPr>
          <a:xfrm>
            <a:off x="950167" y="1667256"/>
            <a:ext cx="5273351" cy="4696221"/>
          </a:xfrm>
        </p:spPr>
        <p:txBody>
          <a:bodyPr/>
          <a:lstStyle/>
          <a:p>
            <a:pPr>
              <a:lnSpc>
                <a:spcPct val="100000"/>
              </a:lnSpc>
            </a:pPr>
            <a:r>
              <a:rPr lang="en-US" sz="1800" dirty="0">
                <a:latin typeface="Calibri" panose="020F0502020204030204" pitchFamily="34" charset="0"/>
                <a:ea typeface="Calibri" panose="020F0502020204030204" pitchFamily="34" charset="0"/>
                <a:cs typeface="Times New Roman" panose="02020603050405020304" pitchFamily="18" charset="0"/>
              </a:rPr>
              <a:t>Late night deliveries exhibit the highest discount percentages across various drop areas and slots, reaching up to </a:t>
            </a:r>
            <a:r>
              <a:rPr lang="en-US" sz="1800" b="1" dirty="0">
                <a:highlight>
                  <a:srgbClr val="FFFF00"/>
                </a:highlight>
                <a:latin typeface="Calibri" panose="020F0502020204030204" pitchFamily="34" charset="0"/>
                <a:ea typeface="Calibri" panose="020F0502020204030204" pitchFamily="34" charset="0"/>
                <a:cs typeface="Times New Roman" panose="02020603050405020304" pitchFamily="18" charset="0"/>
              </a:rPr>
              <a:t>43.2%</a:t>
            </a:r>
            <a:r>
              <a:rPr lang="en-US" sz="1800" dirty="0">
                <a:latin typeface="Calibri" panose="020F0502020204030204" pitchFamily="34" charset="0"/>
                <a:ea typeface="Calibri" panose="020F0502020204030204" pitchFamily="34" charset="0"/>
                <a:cs typeface="Times New Roman" panose="02020603050405020304" pitchFamily="18" charset="0"/>
              </a:rPr>
              <a:t> in certain locations like Bellandur, Sakara.</a:t>
            </a:r>
          </a:p>
          <a:p>
            <a:pPr>
              <a:lnSpc>
                <a:spcPct val="100000"/>
              </a:lnSpc>
            </a:pPr>
            <a:r>
              <a:rPr lang="en-US" sz="1800" dirty="0">
                <a:latin typeface="Calibri" panose="020F0502020204030204" pitchFamily="34" charset="0"/>
                <a:ea typeface="Calibri" panose="020F0502020204030204" pitchFamily="34" charset="0"/>
                <a:cs typeface="Times New Roman" panose="02020603050405020304" pitchFamily="18" charset="0"/>
              </a:rPr>
              <a:t>Morning and afternoon slots typically show lower discount percentages, indicating a trend of fewer discounts offered during earlier times of the day.</a:t>
            </a:r>
          </a:p>
          <a:p>
            <a:pPr>
              <a:lnSpc>
                <a:spcPct val="100000"/>
              </a:lnSpc>
            </a:pPr>
            <a:r>
              <a:rPr lang="en-US" sz="1800" dirty="0">
                <a:latin typeface="Calibri" panose="020F0502020204030204" pitchFamily="34" charset="0"/>
                <a:ea typeface="Calibri" panose="020F0502020204030204" pitchFamily="34" charset="0"/>
                <a:cs typeface="Times New Roman" panose="02020603050405020304" pitchFamily="18" charset="0"/>
              </a:rPr>
              <a:t>Certain areas like Jayanagar, Whitefield, and </a:t>
            </a:r>
            <a:r>
              <a:rPr lang="en-US" sz="1800" dirty="0" err="1">
                <a:latin typeface="Calibri" panose="020F0502020204030204" pitchFamily="34" charset="0"/>
                <a:ea typeface="Calibri" panose="020F0502020204030204" pitchFamily="34" charset="0"/>
                <a:cs typeface="Times New Roman" panose="02020603050405020304" pitchFamily="18" charset="0"/>
              </a:rPr>
              <a:t>Basavanagudi</a:t>
            </a:r>
            <a:r>
              <a:rPr lang="en-US" sz="1800" dirty="0">
                <a:latin typeface="Calibri" panose="020F0502020204030204" pitchFamily="34" charset="0"/>
                <a:ea typeface="Calibri" panose="020F0502020204030204" pitchFamily="34" charset="0"/>
                <a:cs typeface="Times New Roman" panose="02020603050405020304" pitchFamily="18" charset="0"/>
              </a:rPr>
              <a:t> show consistently low to no discounts across all slots, potentially indicating specific market strategies or customer behavior patterns.</a:t>
            </a:r>
          </a:p>
          <a:p>
            <a:pPr>
              <a:lnSpc>
                <a:spcPct val="100000"/>
              </a:lnSpc>
            </a:pPr>
            <a:r>
              <a:rPr lang="en-US" sz="1800" dirty="0">
                <a:latin typeface="Calibri" panose="020F0502020204030204" pitchFamily="34" charset="0"/>
                <a:ea typeface="Calibri" panose="020F0502020204030204" pitchFamily="34" charset="0"/>
                <a:cs typeface="Times New Roman" panose="02020603050405020304" pitchFamily="18" charset="0"/>
              </a:rPr>
              <a:t>Drop areas like </a:t>
            </a:r>
            <a:r>
              <a:rPr lang="en-US" sz="1800" dirty="0" err="1">
                <a:latin typeface="Calibri" panose="020F0502020204030204" pitchFamily="34" charset="0"/>
                <a:ea typeface="Calibri" panose="020F0502020204030204" pitchFamily="34" charset="0"/>
                <a:cs typeface="Times New Roman" panose="02020603050405020304" pitchFamily="18" charset="0"/>
              </a:rPr>
              <a:t>Bilekahalli</a:t>
            </a:r>
            <a:r>
              <a:rPr lang="en-US" sz="1800" dirty="0">
                <a:latin typeface="Calibri" panose="020F0502020204030204" pitchFamily="34" charset="0"/>
                <a:ea typeface="Calibri" panose="020F0502020204030204" pitchFamily="34" charset="0"/>
                <a:cs typeface="Times New Roman" panose="02020603050405020304" pitchFamily="18" charset="0"/>
              </a:rPr>
              <a:t>, </a:t>
            </a:r>
            <a:r>
              <a:rPr lang="en-US" sz="1800" dirty="0" err="1">
                <a:latin typeface="Calibri" panose="020F0502020204030204" pitchFamily="34" charset="0"/>
                <a:ea typeface="Calibri" panose="020F0502020204030204" pitchFamily="34" charset="0"/>
                <a:cs typeface="Times New Roman" panose="02020603050405020304" pitchFamily="18" charset="0"/>
              </a:rPr>
              <a:t>Yemalur</a:t>
            </a:r>
            <a:r>
              <a:rPr lang="en-US" sz="1800" dirty="0">
                <a:latin typeface="Calibri" panose="020F0502020204030204" pitchFamily="34" charset="0"/>
                <a:ea typeface="Calibri" panose="020F0502020204030204" pitchFamily="34" charset="0"/>
                <a:cs typeface="Times New Roman" panose="02020603050405020304" pitchFamily="18" charset="0"/>
              </a:rPr>
              <a:t>, and </a:t>
            </a:r>
            <a:r>
              <a:rPr lang="en-US" sz="1800" dirty="0" err="1">
                <a:latin typeface="Calibri" panose="020F0502020204030204" pitchFamily="34" charset="0"/>
                <a:ea typeface="Calibri" panose="020F0502020204030204" pitchFamily="34" charset="0"/>
                <a:cs typeface="Times New Roman" panose="02020603050405020304" pitchFamily="18" charset="0"/>
              </a:rPr>
              <a:t>Devarachikanna</a:t>
            </a:r>
            <a:r>
              <a:rPr lang="en-US" sz="1800" dirty="0">
                <a:latin typeface="Calibri" panose="020F0502020204030204" pitchFamily="34" charset="0"/>
                <a:ea typeface="Calibri" panose="020F0502020204030204" pitchFamily="34" charset="0"/>
                <a:cs typeface="Times New Roman" panose="02020603050405020304" pitchFamily="18" charset="0"/>
              </a:rPr>
              <a:t> Halli exhibit relatively higher discount percentages across various time slots, possibly due to targeted marketing or competitive pricing strategies in those areas.</a:t>
            </a:r>
          </a:p>
          <a:p>
            <a:endParaRPr lang="en-IN" sz="1600"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11" name="Object 10">
            <a:extLst>
              <a:ext uri="{FF2B5EF4-FFF2-40B4-BE49-F238E27FC236}">
                <a16:creationId xmlns:a16="http://schemas.microsoft.com/office/drawing/2014/main" id="{26F77137-E461-3C5A-C1E4-703C3B45610C}"/>
              </a:ext>
            </a:extLst>
          </p:cNvPr>
          <p:cNvGraphicFramePr>
            <a:graphicFrameLocks noChangeAspect="1"/>
          </p:cNvGraphicFramePr>
          <p:nvPr>
            <p:extLst>
              <p:ext uri="{D42A27DB-BD31-4B8C-83A1-F6EECF244321}">
                <p14:modId xmlns:p14="http://schemas.microsoft.com/office/powerpoint/2010/main" val="2920414891"/>
              </p:ext>
            </p:extLst>
          </p:nvPr>
        </p:nvGraphicFramePr>
        <p:xfrm>
          <a:off x="6847115" y="74634"/>
          <a:ext cx="5159830" cy="6700930"/>
        </p:xfrm>
        <a:graphic>
          <a:graphicData uri="http://schemas.openxmlformats.org/presentationml/2006/ole">
            <mc:AlternateContent xmlns:mc="http://schemas.openxmlformats.org/markup-compatibility/2006">
              <mc:Choice xmlns:v="urn:schemas-microsoft-com:vml" Requires="v">
                <p:oleObj name="Worksheet" r:id="rId2" imgW="5776031" imgH="9883195" progId="Excel.Sheet.12">
                  <p:embed/>
                </p:oleObj>
              </mc:Choice>
              <mc:Fallback>
                <p:oleObj name="Worksheet" r:id="rId2" imgW="5776031" imgH="9883195" progId="Excel.Sheet.12">
                  <p:embed/>
                  <p:pic>
                    <p:nvPicPr>
                      <p:cNvPr id="0" name=""/>
                      <p:cNvPicPr/>
                      <p:nvPr/>
                    </p:nvPicPr>
                    <p:blipFill>
                      <a:blip r:embed="rId3"/>
                      <a:stretch>
                        <a:fillRect/>
                      </a:stretch>
                    </p:blipFill>
                    <p:spPr>
                      <a:xfrm>
                        <a:off x="6847115" y="74634"/>
                        <a:ext cx="5159830" cy="6700930"/>
                      </a:xfrm>
                      <a:prstGeom prst="rect">
                        <a:avLst/>
                      </a:prstGeom>
                    </p:spPr>
                  </p:pic>
                </p:oleObj>
              </mc:Fallback>
            </mc:AlternateContent>
          </a:graphicData>
        </a:graphic>
      </p:graphicFrame>
    </p:spTree>
    <p:extLst>
      <p:ext uri="{BB962C8B-B14F-4D97-AF65-F5344CB8AC3E}">
        <p14:creationId xmlns:p14="http://schemas.microsoft.com/office/powerpoint/2010/main" val="2884136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877824" y="149089"/>
            <a:ext cx="10998490" cy="597035"/>
          </a:xfrm>
          <a:solidFill>
            <a:schemeClr val="accent2"/>
          </a:solidFill>
          <a:ln>
            <a:solidFill>
              <a:schemeClr val="accent2">
                <a:lumMod val="10000"/>
              </a:schemeClr>
            </a:solidFill>
          </a:ln>
        </p:spPr>
        <p:txBody>
          <a:bodyPr anchor="ctr"/>
          <a:lstStyle/>
          <a:p>
            <a:pPr algn="ctr"/>
            <a:r>
              <a:rPr lang="en-IN" sz="2400" b="1" dirty="0">
                <a:solidFill>
                  <a:schemeClr val="accent2">
                    <a:lumMod val="25000"/>
                  </a:schemeClr>
                </a:solidFill>
                <a:effectLst/>
                <a:latin typeface="Calibri" panose="020F0502020204030204" pitchFamily="34" charset="0"/>
                <a:ea typeface="Calibri" panose="020F0502020204030204" pitchFamily="34" charset="0"/>
                <a:cs typeface="Calibri" panose="020F0502020204030204" pitchFamily="34" charset="0"/>
              </a:rPr>
              <a:t>Order distribution at slot and delivery area level</a:t>
            </a:r>
            <a:endParaRPr lang="en-US" sz="60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15</a:t>
            </a:fld>
            <a:endParaRPr lang="en-US" dirty="0"/>
          </a:p>
        </p:txBody>
      </p:sp>
      <p:graphicFrame>
        <p:nvGraphicFramePr>
          <p:cNvPr id="12" name="Chart 11">
            <a:extLst>
              <a:ext uri="{FF2B5EF4-FFF2-40B4-BE49-F238E27FC236}">
                <a16:creationId xmlns:a16="http://schemas.microsoft.com/office/drawing/2014/main" id="{A391D0AC-0851-0EC9-65D0-D07DD4F8DB6C}"/>
              </a:ext>
            </a:extLst>
          </p:cNvPr>
          <p:cNvGraphicFramePr/>
          <p:nvPr>
            <p:extLst>
              <p:ext uri="{D42A27DB-BD31-4B8C-83A1-F6EECF244321}">
                <p14:modId xmlns:p14="http://schemas.microsoft.com/office/powerpoint/2010/main" val="2920712494"/>
              </p:ext>
            </p:extLst>
          </p:nvPr>
        </p:nvGraphicFramePr>
        <p:xfrm>
          <a:off x="877824" y="957943"/>
          <a:ext cx="6865160" cy="515393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5E577DD2-2416-41AB-33F5-A588DE11A0FC}"/>
              </a:ext>
            </a:extLst>
          </p:cNvPr>
          <p:cNvGraphicFramePr/>
          <p:nvPr>
            <p:extLst>
              <p:ext uri="{D42A27DB-BD31-4B8C-83A1-F6EECF244321}">
                <p14:modId xmlns:p14="http://schemas.microsoft.com/office/powerpoint/2010/main" val="217566836"/>
              </p:ext>
            </p:extLst>
          </p:nvPr>
        </p:nvGraphicFramePr>
        <p:xfrm>
          <a:off x="7876855" y="1872795"/>
          <a:ext cx="4075659" cy="35337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32111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White DNA structure">
            <a:extLst>
              <a:ext uri="{FF2B5EF4-FFF2-40B4-BE49-F238E27FC236}">
                <a16:creationId xmlns:a16="http://schemas.microsoft.com/office/drawing/2014/main" id="{7F21F877-E428-8BB2-045F-D9FA57744C27}"/>
              </a:ext>
            </a:extLst>
          </p:cNvPr>
          <p:cNvPicPr>
            <a:picLocks noGrp="1" noChangeAspect="1"/>
          </p:cNvPicPr>
          <p:nvPr>
            <p:ph type="pic" sz="quarter" idx="10"/>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p:blipFill>
        <p:spPr/>
      </p:pic>
      <p:sp>
        <p:nvSpPr>
          <p:cNvPr id="3" name="Title 2">
            <a:extLst>
              <a:ext uri="{FF2B5EF4-FFF2-40B4-BE49-F238E27FC236}">
                <a16:creationId xmlns:a16="http://schemas.microsoft.com/office/drawing/2014/main" id="{03924A06-2533-68FE-6815-A6208AD97D3D}"/>
              </a:ext>
            </a:extLst>
          </p:cNvPr>
          <p:cNvSpPr>
            <a:spLocks noGrp="1"/>
          </p:cNvSpPr>
          <p:nvPr>
            <p:ph type="title"/>
          </p:nvPr>
        </p:nvSpPr>
        <p:spPr>
          <a:xfrm>
            <a:off x="2040636" y="2174034"/>
            <a:ext cx="8110728" cy="2575248"/>
          </a:xfrm>
        </p:spPr>
        <p:txBody>
          <a:bodyPr/>
          <a:lstStyle/>
          <a:p>
            <a:pPr>
              <a:lnSpc>
                <a:spcPct val="100000"/>
              </a:lnSpc>
            </a:pPr>
            <a:r>
              <a:rPr lang="en-US" sz="6000" b="1" dirty="0"/>
              <a:t>Completion </a:t>
            </a:r>
            <a:br>
              <a:rPr lang="en-US" sz="6000" b="1" dirty="0"/>
            </a:br>
            <a:r>
              <a:rPr lang="en-US" sz="6000" b="1" dirty="0"/>
              <a:t>rate analysis</a:t>
            </a:r>
          </a:p>
        </p:txBody>
      </p:sp>
    </p:spTree>
    <p:extLst>
      <p:ext uri="{BB962C8B-B14F-4D97-AF65-F5344CB8AC3E}">
        <p14:creationId xmlns:p14="http://schemas.microsoft.com/office/powerpoint/2010/main" val="110619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a:xfrm>
            <a:off x="1102505" y="870660"/>
            <a:ext cx="7889095" cy="639147"/>
          </a:xfrm>
        </p:spPr>
        <p:txBody>
          <a:bodyPr anchor="b">
            <a:normAutofit/>
          </a:bodyPr>
          <a:lstStyle/>
          <a:p>
            <a:r>
              <a:rPr lang="en-US" b="1" dirty="0"/>
              <a:t>Completion rate analysis:</a:t>
            </a:r>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type="body" sz="half" idx="2"/>
          </p:nvPr>
        </p:nvSpPr>
        <p:spPr>
          <a:xfrm>
            <a:off x="1102504" y="2034074"/>
            <a:ext cx="10535001" cy="3680926"/>
          </a:xfrm>
        </p:spPr>
        <p:txBody>
          <a:bodyPr>
            <a:noAutofit/>
          </a:bodyPr>
          <a:lstStyle/>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Completion rate at slot vs day of the week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Completion rate at drop area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Completion rate at number of products ordered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Completion rate at different business metrics</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a:xfrm>
            <a:off x="420624" y="6019801"/>
            <a:ext cx="457200" cy="184150"/>
          </a:xfrm>
        </p:spPr>
        <p:txBody>
          <a:bodyPr anchor="ctr">
            <a:normAutofit/>
          </a:bodyPr>
          <a:lstStyle/>
          <a:p>
            <a:pPr>
              <a:spcAft>
                <a:spcPts val="600"/>
              </a:spcAft>
            </a:pPr>
            <a:fld id="{75DF2D63-3FF5-D547-96B9-BE9CCD1ABA58}" type="slidenum">
              <a:rPr lang="en-US" smtClean="0"/>
              <a:pPr>
                <a:spcAft>
                  <a:spcPts val="600"/>
                </a:spcAft>
              </a:pPr>
              <a:t>17</a:t>
            </a:fld>
            <a:endParaRPr lang="en-US"/>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rot="16200000">
            <a:off x="-242952" y="1451496"/>
            <a:ext cx="1784352" cy="189457"/>
          </a:xfrm>
        </p:spPr>
        <p:txBody>
          <a:bodyPr anchor="ctr">
            <a:normAutofit/>
          </a:bodyPr>
          <a:lstStyle/>
          <a:p>
            <a:r>
              <a:rPr lang="en-US"/>
              <a:t>Capstone project</a:t>
            </a:r>
            <a:endParaRPr lang="en-US" dirty="0"/>
          </a:p>
        </p:txBody>
      </p:sp>
    </p:spTree>
    <p:extLst>
      <p:ext uri="{BB962C8B-B14F-4D97-AF65-F5344CB8AC3E}">
        <p14:creationId xmlns:p14="http://schemas.microsoft.com/office/powerpoint/2010/main" val="1773163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1066801" y="324813"/>
            <a:ext cx="3799113" cy="1221411"/>
          </a:xfrm>
          <a:solidFill>
            <a:schemeClr val="accent2"/>
          </a:solidFill>
          <a:ln>
            <a:solidFill>
              <a:schemeClr val="accent2">
                <a:lumMod val="10000"/>
              </a:schemeClr>
            </a:solidFill>
          </a:ln>
        </p:spPr>
        <p:txBody>
          <a:bodyPr vert="horz" lIns="0" tIns="0" rIns="0" bIns="0" rtlCol="0" anchor="ctr" anchorCtr="0">
            <a:noAutofit/>
          </a:bodyPr>
          <a:lstStyle/>
          <a:p>
            <a:pPr algn="ctr"/>
            <a:br>
              <a:rPr lang="en-US" sz="2400" b="1" dirty="0">
                <a:latin typeface="Calibri" panose="020F0502020204030204" pitchFamily="34" charset="0"/>
                <a:ea typeface="Calibri" panose="020F0502020204030204" pitchFamily="34" charset="0"/>
                <a:cs typeface="Calibri" panose="020F0502020204030204" pitchFamily="34" charset="0"/>
              </a:rPr>
            </a:br>
            <a:r>
              <a:rPr lang="en-US" sz="2400" b="1" dirty="0">
                <a:latin typeface="Calibri" panose="020F0502020204030204" pitchFamily="34" charset="0"/>
                <a:ea typeface="Calibri" panose="020F0502020204030204" pitchFamily="34" charset="0"/>
                <a:cs typeface="Calibri" panose="020F0502020204030204" pitchFamily="34" charset="0"/>
              </a:rPr>
              <a:t>Completion rate at slot vs day of the week level</a:t>
            </a:r>
            <a:br>
              <a:rPr lang="en-US" sz="2400" b="1" dirty="0">
                <a:latin typeface="Calibri" panose="020F0502020204030204" pitchFamily="34" charset="0"/>
                <a:ea typeface="Calibri" panose="020F0502020204030204" pitchFamily="34" charset="0"/>
                <a:cs typeface="Calibri" panose="020F0502020204030204" pitchFamily="34" charset="0"/>
              </a:rPr>
            </a:br>
            <a:endPar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18</a:t>
            </a:fld>
            <a:endParaRPr lang="en-US" dirty="0"/>
          </a:p>
        </p:txBody>
      </p:sp>
      <p:graphicFrame>
        <p:nvGraphicFramePr>
          <p:cNvPr id="3" name="Table 2">
            <a:extLst>
              <a:ext uri="{FF2B5EF4-FFF2-40B4-BE49-F238E27FC236}">
                <a16:creationId xmlns:a16="http://schemas.microsoft.com/office/drawing/2014/main" id="{6CBA13E4-878A-6A86-1ADA-632020EA84B7}"/>
              </a:ext>
            </a:extLst>
          </p:cNvPr>
          <p:cNvGraphicFramePr>
            <a:graphicFrameLocks noGrp="1"/>
          </p:cNvGraphicFramePr>
          <p:nvPr>
            <p:extLst>
              <p:ext uri="{D42A27DB-BD31-4B8C-83A1-F6EECF244321}">
                <p14:modId xmlns:p14="http://schemas.microsoft.com/office/powerpoint/2010/main" val="1878327051"/>
              </p:ext>
            </p:extLst>
          </p:nvPr>
        </p:nvGraphicFramePr>
        <p:xfrm>
          <a:off x="5072744" y="209642"/>
          <a:ext cx="6977745" cy="1681480"/>
        </p:xfrm>
        <a:graphic>
          <a:graphicData uri="http://schemas.openxmlformats.org/drawingml/2006/table">
            <a:tbl>
              <a:tblPr firstRow="1" firstCol="1" bandRow="1"/>
              <a:tblGrid>
                <a:gridCol w="862336">
                  <a:extLst>
                    <a:ext uri="{9D8B030D-6E8A-4147-A177-3AD203B41FA5}">
                      <a16:colId xmlns:a16="http://schemas.microsoft.com/office/drawing/2014/main" val="2563250870"/>
                    </a:ext>
                  </a:extLst>
                </a:gridCol>
                <a:gridCol w="688274">
                  <a:extLst>
                    <a:ext uri="{9D8B030D-6E8A-4147-A177-3AD203B41FA5}">
                      <a16:colId xmlns:a16="http://schemas.microsoft.com/office/drawing/2014/main" val="108427471"/>
                    </a:ext>
                  </a:extLst>
                </a:gridCol>
                <a:gridCol w="775305">
                  <a:extLst>
                    <a:ext uri="{9D8B030D-6E8A-4147-A177-3AD203B41FA5}">
                      <a16:colId xmlns:a16="http://schemas.microsoft.com/office/drawing/2014/main" val="3191321641"/>
                    </a:ext>
                  </a:extLst>
                </a:gridCol>
                <a:gridCol w="775305">
                  <a:extLst>
                    <a:ext uri="{9D8B030D-6E8A-4147-A177-3AD203B41FA5}">
                      <a16:colId xmlns:a16="http://schemas.microsoft.com/office/drawing/2014/main" val="775188116"/>
                    </a:ext>
                  </a:extLst>
                </a:gridCol>
                <a:gridCol w="861179">
                  <a:extLst>
                    <a:ext uri="{9D8B030D-6E8A-4147-A177-3AD203B41FA5}">
                      <a16:colId xmlns:a16="http://schemas.microsoft.com/office/drawing/2014/main" val="3885869261"/>
                    </a:ext>
                  </a:extLst>
                </a:gridCol>
                <a:gridCol w="689431">
                  <a:extLst>
                    <a:ext uri="{9D8B030D-6E8A-4147-A177-3AD203B41FA5}">
                      <a16:colId xmlns:a16="http://schemas.microsoft.com/office/drawing/2014/main" val="3386385913"/>
                    </a:ext>
                  </a:extLst>
                </a:gridCol>
                <a:gridCol w="775305">
                  <a:extLst>
                    <a:ext uri="{9D8B030D-6E8A-4147-A177-3AD203B41FA5}">
                      <a16:colId xmlns:a16="http://schemas.microsoft.com/office/drawing/2014/main" val="1128420592"/>
                    </a:ext>
                  </a:extLst>
                </a:gridCol>
                <a:gridCol w="775305">
                  <a:extLst>
                    <a:ext uri="{9D8B030D-6E8A-4147-A177-3AD203B41FA5}">
                      <a16:colId xmlns:a16="http://schemas.microsoft.com/office/drawing/2014/main" val="890122330"/>
                    </a:ext>
                  </a:extLst>
                </a:gridCol>
                <a:gridCol w="775305">
                  <a:extLst>
                    <a:ext uri="{9D8B030D-6E8A-4147-A177-3AD203B41FA5}">
                      <a16:colId xmlns:a16="http://schemas.microsoft.com/office/drawing/2014/main" val="2493984013"/>
                    </a:ext>
                  </a:extLst>
                </a:gridCol>
              </a:tblGrid>
              <a:tr h="210185">
                <a:tc>
                  <a:txBody>
                    <a:bodyPr/>
                    <a:lstStyle/>
                    <a:p>
                      <a:pP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Comp. Rate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D9E1F2"/>
                    </a:solidFill>
                  </a:tcPr>
                </a:tc>
                <a:tc>
                  <a:txBody>
                    <a:bodyPr/>
                    <a:lstStyle/>
                    <a:p>
                      <a:pP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D9E1F2"/>
                    </a:solidFill>
                  </a:tcPr>
                </a:tc>
                <a:tc>
                  <a:txBody>
                    <a:bodyPr/>
                    <a:lstStyle/>
                    <a:p>
                      <a:pPr>
                        <a:lnSpc>
                          <a:spcPct val="107000"/>
                        </a:lnSpc>
                      </a:pPr>
                      <a:endParaRPr lang="en-IN" sz="1100" dirty="0">
                        <a:effectLst/>
                        <a:latin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D9E1F2"/>
                    </a:solidFill>
                  </a:tcPr>
                </a:tc>
                <a:tc>
                  <a:txBody>
                    <a:bodyPr/>
                    <a:lstStyle/>
                    <a:p>
                      <a:pPr>
                        <a:lnSpc>
                          <a:spcPct val="107000"/>
                        </a:lnSpc>
                      </a:pPr>
                      <a:endParaRPr lang="en-IN" sz="1100">
                        <a:effectLst/>
                        <a:latin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D9E1F2"/>
                    </a:solidFill>
                  </a:tcPr>
                </a:tc>
                <a:tc>
                  <a:txBody>
                    <a:bodyPr/>
                    <a:lstStyle/>
                    <a:p>
                      <a:pPr>
                        <a:lnSpc>
                          <a:spcPct val="107000"/>
                        </a:lnSpc>
                      </a:pPr>
                      <a:endParaRPr lang="en-IN" sz="1100">
                        <a:effectLst/>
                        <a:latin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D9E1F2"/>
                    </a:solidFill>
                  </a:tcPr>
                </a:tc>
                <a:tc>
                  <a:txBody>
                    <a:bodyPr/>
                    <a:lstStyle/>
                    <a:p>
                      <a:pPr>
                        <a:lnSpc>
                          <a:spcPct val="107000"/>
                        </a:lnSpc>
                      </a:pPr>
                      <a:endParaRPr lang="en-IN" sz="1100">
                        <a:effectLst/>
                        <a:latin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D9E1F2"/>
                    </a:solidFill>
                  </a:tcPr>
                </a:tc>
                <a:tc>
                  <a:txBody>
                    <a:bodyPr/>
                    <a:lstStyle/>
                    <a:p>
                      <a:pPr>
                        <a:lnSpc>
                          <a:spcPct val="107000"/>
                        </a:lnSpc>
                      </a:pPr>
                      <a:endParaRPr lang="en-IN" sz="1100">
                        <a:effectLst/>
                        <a:latin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D9E1F2"/>
                    </a:solidFill>
                  </a:tcPr>
                </a:tc>
                <a:tc>
                  <a:txBody>
                    <a:bodyPr/>
                    <a:lstStyle/>
                    <a:p>
                      <a:pPr>
                        <a:lnSpc>
                          <a:spcPct val="107000"/>
                        </a:lnSpc>
                      </a:pPr>
                      <a:endParaRPr lang="en-IN" sz="1100" dirty="0">
                        <a:effectLst/>
                        <a:latin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D9E1F2"/>
                    </a:solidFill>
                  </a:tcPr>
                </a:tc>
                <a:tc>
                  <a:txBody>
                    <a:bodyPr/>
                    <a:lstStyle/>
                    <a:p>
                      <a:pPr>
                        <a:lnSpc>
                          <a:spcPct val="107000"/>
                        </a:lnSpc>
                      </a:pPr>
                      <a:endParaRPr lang="en-IN" sz="1100">
                        <a:effectLst/>
                        <a:latin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D9E1F2"/>
                    </a:solidFill>
                  </a:tcPr>
                </a:tc>
                <a:extLst>
                  <a:ext uri="{0D108BD9-81ED-4DB2-BD59-A6C34878D82A}">
                    <a16:rowId xmlns:a16="http://schemas.microsoft.com/office/drawing/2014/main" val="808067530"/>
                  </a:ext>
                </a:extLst>
              </a:tr>
              <a:tr h="210185">
                <a:tc>
                  <a:txBody>
                    <a:bodyPr/>
                    <a:lstStyle/>
                    <a:p>
                      <a:pP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Slots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Sunday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Monday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Tuesday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Wednesday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Thursday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Friday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Saturday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D9E1F2"/>
                    </a:solidFill>
                  </a:tcPr>
                </a:tc>
                <a:tc>
                  <a:txBody>
                    <a:bodyPr/>
                    <a:lstStyle/>
                    <a:p>
                      <a:pPr algn="ctr">
                        <a:lnSpc>
                          <a:spcPct val="107000"/>
                        </a:lnSpc>
                        <a:spcAft>
                          <a:spcPts val="800"/>
                        </a:spcAft>
                      </a:pPr>
                      <a:r>
                        <a:rPr lang="en-IN" sz="11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Average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361835156"/>
                  </a:ext>
                </a:extLst>
              </a:tr>
              <a:tr h="210185">
                <a:tc>
                  <a:txBody>
                    <a:bodyPr/>
                    <a:lstStyle/>
                    <a:p>
                      <a:pP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Morning</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99.76%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99.86%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99.74%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99.48%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99.36%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98.65%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99.74%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99.52%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1974836794"/>
                  </a:ext>
                </a:extLst>
              </a:tr>
              <a:tr h="210185">
                <a:tc>
                  <a:txBody>
                    <a:bodyPr/>
                    <a:lstStyle/>
                    <a:p>
                      <a:pP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Afternoon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99.90%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99.74%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99.35%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99.88%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99.77%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99.89%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6100"/>
                          </a:solidFill>
                          <a:effectLst/>
                          <a:latin typeface="Calibri" panose="020F0502020204030204" pitchFamily="34" charset="0"/>
                          <a:ea typeface="Times New Roman" panose="02020603050405020304" pitchFamily="18" charset="0"/>
                          <a:cs typeface="Calibri" panose="020F0502020204030204" pitchFamily="34" charset="0"/>
                        </a:rPr>
                        <a:t>99.75%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C6EFCE"/>
                    </a:solidFill>
                  </a:tcPr>
                </a:tc>
                <a:extLst>
                  <a:ext uri="{0D108BD9-81ED-4DB2-BD59-A6C34878D82A}">
                    <a16:rowId xmlns:a16="http://schemas.microsoft.com/office/drawing/2014/main" val="683367311"/>
                  </a:ext>
                </a:extLst>
              </a:tr>
              <a:tr h="210185">
                <a:tc>
                  <a:txBody>
                    <a:bodyPr/>
                    <a:lstStyle/>
                    <a:p>
                      <a:pP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Evening</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6100"/>
                          </a:solidFill>
                          <a:effectLst/>
                          <a:latin typeface="Calibri" panose="020F0502020204030204" pitchFamily="34" charset="0"/>
                          <a:ea typeface="Times New Roman" panose="02020603050405020304" pitchFamily="18" charset="0"/>
                          <a:cs typeface="Calibri" panose="020F0502020204030204" pitchFamily="34" charset="0"/>
                        </a:rPr>
                        <a:t>100.00%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C6EFCE"/>
                    </a:solidFill>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99.85%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99.69%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99.69%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99.85%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99.57%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99.30%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99.70%</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extLst>
                  <a:ext uri="{0D108BD9-81ED-4DB2-BD59-A6C34878D82A}">
                    <a16:rowId xmlns:a16="http://schemas.microsoft.com/office/drawing/2014/main" val="1712794821"/>
                  </a:ext>
                </a:extLst>
              </a:tr>
              <a:tr h="210185">
                <a:tc>
                  <a:txBody>
                    <a:bodyPr/>
                    <a:lstStyle/>
                    <a:p>
                      <a:pP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Night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99.87%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99.72%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99.58%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99.62%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99.35%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a:txBody>
                    <a:bodyPr/>
                    <a:lstStyle/>
                    <a:p>
                      <a:pPr algn="ctr">
                        <a:lnSpc>
                          <a:spcPct val="107000"/>
                        </a:lnSpc>
                        <a:spcAft>
                          <a:spcPts val="800"/>
                        </a:spcAft>
                      </a:pPr>
                      <a:r>
                        <a:rPr lang="en-IN" sz="1100">
                          <a:solidFill>
                            <a:srgbClr val="9C0006"/>
                          </a:solidFill>
                          <a:effectLst/>
                          <a:latin typeface="Calibri" panose="020F0502020204030204" pitchFamily="34" charset="0"/>
                          <a:ea typeface="Times New Roman" panose="02020603050405020304" pitchFamily="18" charset="0"/>
                          <a:cs typeface="Calibri" panose="020F0502020204030204" pitchFamily="34" charset="0"/>
                        </a:rPr>
                        <a:t>97.89%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FFC7CE"/>
                    </a:solidFill>
                  </a:tcPr>
                </a:tc>
                <a:tc>
                  <a:txBody>
                    <a:bodyPr/>
                    <a:lstStyle/>
                    <a:p>
                      <a:pPr algn="ctr">
                        <a:lnSpc>
                          <a:spcPct val="107000"/>
                        </a:lnSpc>
                        <a:spcAft>
                          <a:spcPts val="800"/>
                        </a:spcAft>
                      </a:pPr>
                      <a:r>
                        <a:rPr lang="en-IN" sz="1100">
                          <a:solidFill>
                            <a:srgbClr val="9C0006"/>
                          </a:solidFill>
                          <a:effectLst/>
                          <a:latin typeface="Calibri" panose="020F0502020204030204" pitchFamily="34" charset="0"/>
                          <a:ea typeface="Times New Roman" panose="02020603050405020304" pitchFamily="18" charset="0"/>
                          <a:cs typeface="Calibri" panose="020F0502020204030204" pitchFamily="34" charset="0"/>
                        </a:rPr>
                        <a:t>99.29%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solidFill>
                      <a:srgbClr val="FFC7CE"/>
                    </a:solidFill>
                  </a:tcPr>
                </a:tc>
                <a:extLst>
                  <a:ext uri="{0D108BD9-81ED-4DB2-BD59-A6C34878D82A}">
                    <a16:rowId xmlns:a16="http://schemas.microsoft.com/office/drawing/2014/main" val="168244727"/>
                  </a:ext>
                </a:extLst>
              </a:tr>
              <a:tr h="210185">
                <a:tc>
                  <a:txBody>
                    <a:bodyPr/>
                    <a:lstStyle/>
                    <a:p>
                      <a:pP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Late Night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99.63%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99.07%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98.94%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tcPr>
                </a:tc>
                <a:tc>
                  <a:txBody>
                    <a:bodyPr/>
                    <a:lstStyle/>
                    <a:p>
                      <a:pPr algn="ctr">
                        <a:lnSpc>
                          <a:spcPct val="107000"/>
                        </a:lnSpc>
                        <a:spcAft>
                          <a:spcPts val="800"/>
                        </a:spcAft>
                      </a:pPr>
                      <a:r>
                        <a:rPr lang="en-IN" sz="1100">
                          <a:solidFill>
                            <a:srgbClr val="006100"/>
                          </a:solidFill>
                          <a:effectLst/>
                          <a:latin typeface="Calibri" panose="020F0502020204030204" pitchFamily="34" charset="0"/>
                          <a:ea typeface="Times New Roman" panose="02020603050405020304" pitchFamily="18" charset="0"/>
                          <a:cs typeface="Calibri" panose="020F0502020204030204" pitchFamily="34" charset="0"/>
                        </a:rPr>
                        <a:t>100.00%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solidFill>
                      <a:srgbClr val="C6EFCE"/>
                    </a:solidFill>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99.51%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99.19%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99.21%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tcPr>
                </a:tc>
                <a:tc>
                  <a:txBody>
                    <a:bodyPr/>
                    <a:lstStyle/>
                    <a:p>
                      <a:pPr algn="ctr">
                        <a:lnSpc>
                          <a:spcPct val="107000"/>
                        </a:lnSpc>
                        <a:spcAft>
                          <a:spcPts val="800"/>
                        </a:spcAft>
                      </a:pPr>
                      <a:r>
                        <a:rPr lang="en-IN"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99.37%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w="1270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1956068112"/>
                  </a:ext>
                </a:extLst>
              </a:tr>
              <a:tr h="210185">
                <a:tc>
                  <a:txBody>
                    <a:bodyPr/>
                    <a:lstStyle/>
                    <a:p>
                      <a:pP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Grand Total</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solidFill>
                      <a:srgbClr val="D9E1F2"/>
                    </a:solidFill>
                  </a:tcPr>
                </a:tc>
                <a:tc>
                  <a:txBody>
                    <a:bodyPr/>
                    <a:lstStyle/>
                    <a:p>
                      <a:pPr algn="ctr">
                        <a:lnSpc>
                          <a:spcPct val="107000"/>
                        </a:lnSpc>
                        <a:spcAft>
                          <a:spcPts val="800"/>
                        </a:spcAft>
                      </a:pPr>
                      <a:r>
                        <a:rPr lang="en-IN" sz="1100" b="1">
                          <a:solidFill>
                            <a:srgbClr val="006100"/>
                          </a:solidFill>
                          <a:effectLst/>
                          <a:latin typeface="Calibri" panose="020F0502020204030204" pitchFamily="34" charset="0"/>
                          <a:ea typeface="Times New Roman" panose="02020603050405020304" pitchFamily="18" charset="0"/>
                          <a:cs typeface="Calibri" panose="020F0502020204030204" pitchFamily="34" charset="0"/>
                        </a:rPr>
                        <a:t>99.86%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solidFill>
                      <a:srgbClr val="C6EFCE"/>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99.74%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99.55%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99.49%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99.66%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solidFill>
                      <a:srgbClr val="D9E1F2"/>
                    </a:solidFill>
                  </a:tcPr>
                </a:tc>
                <a:tc>
                  <a:txBody>
                    <a:bodyPr/>
                    <a:lstStyle/>
                    <a:p>
                      <a:pPr algn="ctr">
                        <a:lnSpc>
                          <a:spcPct val="107000"/>
                        </a:lnSpc>
                        <a:spcAft>
                          <a:spcPts val="800"/>
                        </a:spcAft>
                      </a:pPr>
                      <a:r>
                        <a:rPr lang="en-IN"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99.34%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solidFill>
                      <a:srgbClr val="D9E1F2"/>
                    </a:solidFill>
                  </a:tcPr>
                </a:tc>
                <a:tc>
                  <a:txBody>
                    <a:bodyPr/>
                    <a:lstStyle/>
                    <a:p>
                      <a:pPr algn="ctr">
                        <a:lnSpc>
                          <a:spcPct val="107000"/>
                        </a:lnSpc>
                        <a:spcAft>
                          <a:spcPts val="800"/>
                        </a:spcAft>
                      </a:pPr>
                      <a:r>
                        <a:rPr lang="en-IN" sz="1100" b="1">
                          <a:solidFill>
                            <a:srgbClr val="9C0006"/>
                          </a:solidFill>
                          <a:effectLst/>
                          <a:latin typeface="Calibri" panose="020F0502020204030204" pitchFamily="34" charset="0"/>
                          <a:ea typeface="Times New Roman" panose="02020603050405020304" pitchFamily="18" charset="0"/>
                          <a:cs typeface="Calibri" panose="020F0502020204030204" pitchFamily="34" charset="0"/>
                        </a:rPr>
                        <a:t>99.24%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solidFill>
                      <a:srgbClr val="FFC7CE"/>
                    </a:solidFill>
                  </a:tcPr>
                </a:tc>
                <a:tc>
                  <a:txBody>
                    <a:bodyPr/>
                    <a:lstStyle/>
                    <a:p>
                      <a:pPr algn="ctr">
                        <a:lnSpc>
                          <a:spcPct val="107000"/>
                        </a:lnSpc>
                        <a:spcAft>
                          <a:spcPts val="800"/>
                        </a:spcAft>
                      </a:pPr>
                      <a:r>
                        <a:rPr lang="en-IN" sz="11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99.55%</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8EA9DB"/>
                      </a:solidFill>
                      <a:prstDash val="solid"/>
                      <a:round/>
                      <a:headEnd type="none" w="med" len="med"/>
                      <a:tailEnd type="none" w="med" len="med"/>
                    </a:lnT>
                    <a:lnB>
                      <a:noFill/>
                    </a:lnB>
                    <a:solidFill>
                      <a:srgbClr val="D9E1F2"/>
                    </a:solidFill>
                  </a:tcPr>
                </a:tc>
                <a:extLst>
                  <a:ext uri="{0D108BD9-81ED-4DB2-BD59-A6C34878D82A}">
                    <a16:rowId xmlns:a16="http://schemas.microsoft.com/office/drawing/2014/main" val="2547484261"/>
                  </a:ext>
                </a:extLst>
              </a:tr>
            </a:tbl>
          </a:graphicData>
        </a:graphic>
      </p:graphicFrame>
      <p:graphicFrame>
        <p:nvGraphicFramePr>
          <p:cNvPr id="6" name="Chart 5">
            <a:extLst>
              <a:ext uri="{FF2B5EF4-FFF2-40B4-BE49-F238E27FC236}">
                <a16:creationId xmlns:a16="http://schemas.microsoft.com/office/drawing/2014/main" id="{31BFB18F-ED1F-9D9C-2484-AB4CE0EF7003}"/>
              </a:ext>
            </a:extLst>
          </p:cNvPr>
          <p:cNvGraphicFramePr/>
          <p:nvPr>
            <p:extLst>
              <p:ext uri="{D42A27DB-BD31-4B8C-83A1-F6EECF244321}">
                <p14:modId xmlns:p14="http://schemas.microsoft.com/office/powerpoint/2010/main" val="3347833061"/>
              </p:ext>
            </p:extLst>
          </p:nvPr>
        </p:nvGraphicFramePr>
        <p:xfrm>
          <a:off x="4717473" y="2031776"/>
          <a:ext cx="7333015" cy="4535280"/>
        </p:xfrm>
        <a:graphic>
          <a:graphicData uri="http://schemas.openxmlformats.org/drawingml/2006/chart">
            <c:chart xmlns:c="http://schemas.openxmlformats.org/drawingml/2006/chart" xmlns:r="http://schemas.openxmlformats.org/officeDocument/2006/relationships" r:id="rId2"/>
          </a:graphicData>
        </a:graphic>
      </p:graphicFrame>
      <p:sp>
        <p:nvSpPr>
          <p:cNvPr id="9" name="Content Placeholder 9">
            <a:extLst>
              <a:ext uri="{FF2B5EF4-FFF2-40B4-BE49-F238E27FC236}">
                <a16:creationId xmlns:a16="http://schemas.microsoft.com/office/drawing/2014/main" id="{1544F4AB-427D-7164-A4F9-261B0D1248B6}"/>
              </a:ext>
            </a:extLst>
          </p:cNvPr>
          <p:cNvSpPr>
            <a:spLocks noGrp="1"/>
          </p:cNvSpPr>
          <p:nvPr>
            <p:ph idx="1"/>
          </p:nvPr>
        </p:nvSpPr>
        <p:spPr>
          <a:xfrm>
            <a:off x="950167" y="1891122"/>
            <a:ext cx="3633435" cy="4696221"/>
          </a:xfrm>
        </p:spPr>
        <p:txBody>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Sunday shows consistently high completion rates across all time slots, particularly in the Evening slot at 100%.</a:t>
            </a: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Wednesday exhibits a slight dip in completion rates, notably in the Night slot at 99.00%.</a:t>
            </a: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Late Night slots display varying completion rates, with Wednesday showing the highest at 100.00% and Friday registering the lowest at 97.89%.</a:t>
            </a:r>
          </a:p>
        </p:txBody>
      </p:sp>
    </p:spTree>
    <p:extLst>
      <p:ext uri="{BB962C8B-B14F-4D97-AF65-F5344CB8AC3E}">
        <p14:creationId xmlns:p14="http://schemas.microsoft.com/office/powerpoint/2010/main" val="20876744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2667000" y="151547"/>
            <a:ext cx="7260772" cy="502501"/>
          </a:xfrm>
          <a:solidFill>
            <a:schemeClr val="accent2"/>
          </a:solidFill>
          <a:ln>
            <a:solidFill>
              <a:schemeClr val="accent2">
                <a:lumMod val="10000"/>
              </a:schemeClr>
            </a:solidFill>
          </a:ln>
        </p:spPr>
        <p:txBody>
          <a:bodyPr vert="horz" lIns="0" tIns="0" rIns="0" bIns="0" rtlCol="0" anchor="ctr" anchorCtr="0">
            <a:noAutofit/>
          </a:bodyPr>
          <a:lstStyle/>
          <a:p>
            <a:pPr algn="ctr"/>
            <a:r>
              <a:rPr lang="en-US" sz="2400" b="1" dirty="0">
                <a:latin typeface="Calibri" panose="020F0502020204030204" pitchFamily="34" charset="0"/>
                <a:ea typeface="Calibri" panose="020F0502020204030204" pitchFamily="34" charset="0"/>
                <a:cs typeface="Calibri" panose="020F0502020204030204" pitchFamily="34" charset="0"/>
              </a:rPr>
              <a:t>Completion rate at drop area level</a:t>
            </a:r>
            <a:endPar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19</a:t>
            </a:fld>
            <a:endParaRPr lang="en-US" dirty="0"/>
          </a:p>
        </p:txBody>
      </p:sp>
      <p:graphicFrame>
        <p:nvGraphicFramePr>
          <p:cNvPr id="7" name="Chart 6">
            <a:extLst>
              <a:ext uri="{FF2B5EF4-FFF2-40B4-BE49-F238E27FC236}">
                <a16:creationId xmlns:a16="http://schemas.microsoft.com/office/drawing/2014/main" id="{85EA9C6C-DCF8-48A9-5E61-658632C61C45}"/>
              </a:ext>
            </a:extLst>
          </p:cNvPr>
          <p:cNvGraphicFramePr/>
          <p:nvPr>
            <p:extLst>
              <p:ext uri="{D42A27DB-BD31-4B8C-83A1-F6EECF244321}">
                <p14:modId xmlns:p14="http://schemas.microsoft.com/office/powerpoint/2010/main" val="463633499"/>
              </p:ext>
            </p:extLst>
          </p:nvPr>
        </p:nvGraphicFramePr>
        <p:xfrm>
          <a:off x="743953" y="740228"/>
          <a:ext cx="11186790" cy="611777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25540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a:xfrm>
            <a:off x="1102505" y="870660"/>
            <a:ext cx="3932237" cy="639147"/>
          </a:xfrm>
        </p:spPr>
        <p:txBody>
          <a:bodyPr anchor="b">
            <a:normAutofit/>
          </a:bodyPr>
          <a:lstStyle/>
          <a:p>
            <a:r>
              <a:rPr lang="en-US" b="1" dirty="0"/>
              <a:t>Agenda</a:t>
            </a:r>
          </a:p>
        </p:txBody>
      </p:sp>
      <p:pic>
        <p:nvPicPr>
          <p:cNvPr id="21" name="Picture 20" descr="3D Hologram from iPad">
            <a:extLst>
              <a:ext uri="{FF2B5EF4-FFF2-40B4-BE49-F238E27FC236}">
                <a16:creationId xmlns:a16="http://schemas.microsoft.com/office/drawing/2014/main" id="{84352E5B-9F9F-31D6-3CDB-19C56E514F6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b="-2"/>
          <a:stretch/>
        </p:blipFill>
        <p:spPr>
          <a:xfrm>
            <a:off x="5230684" y="987425"/>
            <a:ext cx="6124703" cy="4873625"/>
          </a:xfrm>
          <a:prstGeom prst="rect">
            <a:avLst/>
          </a:prstGeom>
          <a:noFill/>
        </p:spPr>
      </p:pic>
      <p:sp>
        <p:nvSpPr>
          <p:cNvPr id="3" name="Content Placeholder 2">
            <a:extLst>
              <a:ext uri="{FF2B5EF4-FFF2-40B4-BE49-F238E27FC236}">
                <a16:creationId xmlns:a16="http://schemas.microsoft.com/office/drawing/2014/main" id="{4D038CD2-9585-7E51-5359-D52935A77DF0}"/>
              </a:ext>
            </a:extLst>
          </p:cNvPr>
          <p:cNvSpPr>
            <a:spLocks noGrp="1"/>
          </p:cNvSpPr>
          <p:nvPr>
            <p:ph type="body" sz="half" idx="2"/>
          </p:nvPr>
        </p:nvSpPr>
        <p:spPr>
          <a:xfrm>
            <a:off x="1102505" y="1805474"/>
            <a:ext cx="3932237" cy="3680926"/>
          </a:xfrm>
        </p:spPr>
        <p:txBody>
          <a:bodyPr>
            <a:noAutofit/>
          </a:bodyPr>
          <a:lstStyle/>
          <a:p>
            <a:pPr marL="342900" indent="-342900">
              <a:lnSpc>
                <a:spcPct val="150000"/>
              </a:lnSpc>
              <a:buFont typeface="Wingdings" panose="05000000000000000000" pitchFamily="2" charset="2"/>
              <a:buChar char="v"/>
            </a:pPr>
            <a:r>
              <a:rPr lang="en-US" sz="2200" b="1" dirty="0">
                <a:latin typeface="Calibri" panose="020F0502020204030204" pitchFamily="34" charset="0"/>
                <a:ea typeface="Calibri" panose="020F0502020204030204" pitchFamily="34" charset="0"/>
                <a:cs typeface="Calibri" panose="020F0502020204030204" pitchFamily="34" charset="0"/>
              </a:rPr>
              <a:t>INTRODUCTION</a:t>
            </a:r>
          </a:p>
          <a:p>
            <a:pPr marL="342900" indent="-342900">
              <a:lnSpc>
                <a:spcPct val="150000"/>
              </a:lnSpc>
              <a:buFont typeface="Wingdings" panose="05000000000000000000" pitchFamily="2" charset="2"/>
              <a:buChar char="v"/>
            </a:pPr>
            <a:r>
              <a:rPr lang="en-US" sz="2200" b="1" dirty="0">
                <a:latin typeface="Calibri" panose="020F0502020204030204" pitchFamily="34" charset="0"/>
                <a:ea typeface="Calibri" panose="020F0502020204030204" pitchFamily="34" charset="0"/>
                <a:cs typeface="Calibri" panose="020F0502020204030204" pitchFamily="34" charset="0"/>
              </a:rPr>
              <a:t>ORDER LEVEL ANALYSIS</a:t>
            </a:r>
          </a:p>
          <a:p>
            <a:pPr marL="342900" indent="-342900">
              <a:lnSpc>
                <a:spcPct val="150000"/>
              </a:lnSpc>
              <a:buFont typeface="Wingdings" panose="05000000000000000000" pitchFamily="2" charset="2"/>
              <a:buChar char="v"/>
            </a:pPr>
            <a:r>
              <a:rPr lang="en-US" sz="2200" b="1" dirty="0">
                <a:latin typeface="Calibri" panose="020F0502020204030204" pitchFamily="34" charset="0"/>
                <a:ea typeface="Calibri" panose="020F0502020204030204" pitchFamily="34" charset="0"/>
                <a:cs typeface="Calibri" panose="020F0502020204030204" pitchFamily="34" charset="0"/>
              </a:rPr>
              <a:t>COMPLETION RATE ANALYSIS</a:t>
            </a:r>
          </a:p>
          <a:p>
            <a:pPr marL="342900" indent="-342900">
              <a:lnSpc>
                <a:spcPct val="150000"/>
              </a:lnSpc>
              <a:buFont typeface="Wingdings" panose="05000000000000000000" pitchFamily="2" charset="2"/>
              <a:buChar char="v"/>
            </a:pPr>
            <a:r>
              <a:rPr lang="en-US" sz="2200" b="1" dirty="0">
                <a:latin typeface="Calibri" panose="020F0502020204030204" pitchFamily="34" charset="0"/>
                <a:ea typeface="Calibri" panose="020F0502020204030204" pitchFamily="34" charset="0"/>
                <a:cs typeface="Calibri" panose="020F0502020204030204" pitchFamily="34" charset="0"/>
              </a:rPr>
              <a:t>CUSTOMER LEVEL ANALYSIS</a:t>
            </a:r>
          </a:p>
          <a:p>
            <a:pPr marL="342900" indent="-342900">
              <a:lnSpc>
                <a:spcPct val="150000"/>
              </a:lnSpc>
              <a:buFont typeface="Wingdings" panose="05000000000000000000" pitchFamily="2" charset="2"/>
              <a:buChar char="v"/>
            </a:pPr>
            <a:r>
              <a:rPr lang="en-US" sz="2200" b="1" dirty="0">
                <a:latin typeface="Calibri" panose="020F0502020204030204" pitchFamily="34" charset="0"/>
                <a:ea typeface="Calibri" panose="020F0502020204030204" pitchFamily="34" charset="0"/>
                <a:cs typeface="Calibri" panose="020F0502020204030204" pitchFamily="34" charset="0"/>
              </a:rPr>
              <a:t>DELIVERY LEVEL ANALYSIS</a:t>
            </a:r>
          </a:p>
          <a:p>
            <a:pPr marL="342900" indent="-342900">
              <a:lnSpc>
                <a:spcPct val="150000"/>
              </a:lnSpc>
              <a:buFont typeface="Wingdings" panose="05000000000000000000" pitchFamily="2" charset="2"/>
              <a:buChar char="v"/>
            </a:pPr>
            <a:r>
              <a:rPr lang="en-US" sz="2200" b="1" dirty="0">
                <a:latin typeface="Calibri" panose="020F0502020204030204" pitchFamily="34" charset="0"/>
                <a:ea typeface="Calibri" panose="020F0502020204030204" pitchFamily="34" charset="0"/>
                <a:cs typeface="Calibri" panose="020F0502020204030204" pitchFamily="34" charset="0"/>
              </a:rPr>
              <a:t>CONCLUSION</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a:xfrm>
            <a:off x="420624" y="6019801"/>
            <a:ext cx="457200" cy="184150"/>
          </a:xfrm>
        </p:spPr>
        <p:txBody>
          <a:bodyPr anchor="ctr">
            <a:normAutofit/>
          </a:bodyPr>
          <a:lstStyle/>
          <a:p>
            <a:pPr>
              <a:spcAft>
                <a:spcPts val="600"/>
              </a:spcAft>
            </a:pPr>
            <a:fld id="{75DF2D63-3FF5-D547-96B9-BE9CCD1ABA58}" type="slidenum">
              <a:rPr lang="en-US" smtClean="0"/>
              <a:pPr>
                <a:spcAft>
                  <a:spcPts val="600"/>
                </a:spcAft>
              </a:pPr>
              <a:t>2</a:t>
            </a:fld>
            <a:endParaRPr lang="en-US"/>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rot="16200000">
            <a:off x="-242952" y="1451496"/>
            <a:ext cx="1784352" cy="189457"/>
          </a:xfrm>
        </p:spPr>
        <p:txBody>
          <a:bodyPr anchor="ctr">
            <a:normAutofit/>
          </a:bodyPr>
          <a:lstStyle/>
          <a:p>
            <a:r>
              <a:rPr lang="en-US" dirty="0"/>
              <a:t>Capstone project</a:t>
            </a:r>
          </a:p>
        </p:txBody>
      </p:sp>
    </p:spTree>
    <p:extLst>
      <p:ext uri="{BB962C8B-B14F-4D97-AF65-F5344CB8AC3E}">
        <p14:creationId xmlns:p14="http://schemas.microsoft.com/office/powerpoint/2010/main" val="29108664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1796143" y="151547"/>
            <a:ext cx="9198427" cy="502501"/>
          </a:xfrm>
          <a:solidFill>
            <a:schemeClr val="accent2"/>
          </a:solidFill>
          <a:ln>
            <a:solidFill>
              <a:schemeClr val="accent2">
                <a:lumMod val="10000"/>
              </a:schemeClr>
            </a:solidFill>
          </a:ln>
        </p:spPr>
        <p:txBody>
          <a:bodyPr vert="horz" lIns="0" tIns="0" rIns="0" bIns="0" rtlCol="0" anchor="ctr" anchorCtr="0">
            <a:noAutofit/>
          </a:bodyPr>
          <a:lstStyle/>
          <a:p>
            <a:pPr algn="ctr"/>
            <a:r>
              <a:rPr lang="en-US" sz="2400" b="1" dirty="0">
                <a:latin typeface="Calibri" panose="020F0502020204030204" pitchFamily="34" charset="0"/>
                <a:ea typeface="Calibri" panose="020F0502020204030204" pitchFamily="34" charset="0"/>
                <a:cs typeface="Calibri" panose="020F0502020204030204" pitchFamily="34" charset="0"/>
              </a:rPr>
              <a:t>Completion rate at number of products level</a:t>
            </a:r>
            <a:endPar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20</a:t>
            </a:fld>
            <a:endParaRPr lang="en-US" dirty="0"/>
          </a:p>
        </p:txBody>
      </p:sp>
      <p:graphicFrame>
        <p:nvGraphicFramePr>
          <p:cNvPr id="3" name="Chart 2">
            <a:extLst>
              <a:ext uri="{FF2B5EF4-FFF2-40B4-BE49-F238E27FC236}">
                <a16:creationId xmlns:a16="http://schemas.microsoft.com/office/drawing/2014/main" id="{F46D6C8E-4C02-07E6-F73B-A0C7B555B38D}"/>
              </a:ext>
            </a:extLst>
          </p:cNvPr>
          <p:cNvGraphicFramePr/>
          <p:nvPr>
            <p:extLst>
              <p:ext uri="{D42A27DB-BD31-4B8C-83A1-F6EECF244321}">
                <p14:modId xmlns:p14="http://schemas.microsoft.com/office/powerpoint/2010/main" val="3252238443"/>
              </p:ext>
            </p:extLst>
          </p:nvPr>
        </p:nvGraphicFramePr>
        <p:xfrm>
          <a:off x="979714" y="731520"/>
          <a:ext cx="10657791" cy="612648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911464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1796143" y="151547"/>
            <a:ext cx="9198427" cy="502501"/>
          </a:xfrm>
          <a:solidFill>
            <a:schemeClr val="accent2"/>
          </a:solidFill>
          <a:ln>
            <a:solidFill>
              <a:schemeClr val="accent2">
                <a:lumMod val="10000"/>
              </a:schemeClr>
            </a:solidFill>
          </a:ln>
        </p:spPr>
        <p:txBody>
          <a:bodyPr vert="horz" lIns="0" tIns="0" rIns="0" bIns="0" rtlCol="0" anchor="ctr" anchorCtr="0">
            <a:noAutofit/>
          </a:bodyPr>
          <a:lstStyle/>
          <a:p>
            <a:pPr algn="ctr"/>
            <a:r>
              <a:rPr lang="en-US" sz="2400" b="1" dirty="0">
                <a:latin typeface="Calibri" panose="020F0502020204030204" pitchFamily="34" charset="0"/>
                <a:ea typeface="Calibri" panose="020F0502020204030204" pitchFamily="34" charset="0"/>
                <a:cs typeface="Calibri" panose="020F0502020204030204" pitchFamily="34" charset="0"/>
              </a:rPr>
              <a:t>Completion rate at various business metrics</a:t>
            </a:r>
            <a:endPar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21</a:t>
            </a:fld>
            <a:endParaRPr lang="en-US" dirty="0"/>
          </a:p>
        </p:txBody>
      </p:sp>
      <p:graphicFrame>
        <p:nvGraphicFramePr>
          <p:cNvPr id="6" name="Chart 5">
            <a:extLst>
              <a:ext uri="{FF2B5EF4-FFF2-40B4-BE49-F238E27FC236}">
                <a16:creationId xmlns:a16="http://schemas.microsoft.com/office/drawing/2014/main" id="{7187A614-8E42-C317-7929-881FE700C380}"/>
              </a:ext>
            </a:extLst>
          </p:cNvPr>
          <p:cNvGraphicFramePr/>
          <p:nvPr>
            <p:extLst>
              <p:ext uri="{D42A27DB-BD31-4B8C-83A1-F6EECF244321}">
                <p14:modId xmlns:p14="http://schemas.microsoft.com/office/powerpoint/2010/main" val="3350184010"/>
              </p:ext>
            </p:extLst>
          </p:nvPr>
        </p:nvGraphicFramePr>
        <p:xfrm>
          <a:off x="1471204" y="783771"/>
          <a:ext cx="4722767" cy="292825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96B17C0E-C6B1-614A-6BD5-36AE0458F54B}"/>
              </a:ext>
            </a:extLst>
          </p:cNvPr>
          <p:cNvGraphicFramePr/>
          <p:nvPr>
            <p:extLst>
              <p:ext uri="{D42A27DB-BD31-4B8C-83A1-F6EECF244321}">
                <p14:modId xmlns:p14="http://schemas.microsoft.com/office/powerpoint/2010/main" val="1774048548"/>
              </p:ext>
            </p:extLst>
          </p:nvPr>
        </p:nvGraphicFramePr>
        <p:xfrm>
          <a:off x="6395356" y="786129"/>
          <a:ext cx="4722766" cy="29259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FCD96282-2CD3-FB03-B0D4-F905FEB14301}"/>
              </a:ext>
            </a:extLst>
          </p:cNvPr>
          <p:cNvGraphicFramePr/>
          <p:nvPr>
            <p:extLst>
              <p:ext uri="{D42A27DB-BD31-4B8C-83A1-F6EECF244321}">
                <p14:modId xmlns:p14="http://schemas.microsoft.com/office/powerpoint/2010/main" val="2720150187"/>
              </p:ext>
            </p:extLst>
          </p:nvPr>
        </p:nvGraphicFramePr>
        <p:xfrm>
          <a:off x="1471204" y="3780553"/>
          <a:ext cx="4722767" cy="29259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a:extLst>
              <a:ext uri="{FF2B5EF4-FFF2-40B4-BE49-F238E27FC236}">
                <a16:creationId xmlns:a16="http://schemas.microsoft.com/office/drawing/2014/main" id="{D621FBED-F3D7-EBFA-EED6-9E33D79677B1}"/>
              </a:ext>
            </a:extLst>
          </p:cNvPr>
          <p:cNvGraphicFramePr/>
          <p:nvPr>
            <p:extLst>
              <p:ext uri="{D42A27DB-BD31-4B8C-83A1-F6EECF244321}">
                <p14:modId xmlns:p14="http://schemas.microsoft.com/office/powerpoint/2010/main" val="1898250447"/>
              </p:ext>
            </p:extLst>
          </p:nvPr>
        </p:nvGraphicFramePr>
        <p:xfrm>
          <a:off x="6395356" y="3780553"/>
          <a:ext cx="4722766" cy="29259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7295086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21B5A2-A469-44F2-A623-0F42B146CA70}"/>
              </a:ext>
            </a:extLst>
          </p:cNvPr>
          <p:cNvSpPr>
            <a:spLocks noGrp="1"/>
          </p:cNvSpPr>
          <p:nvPr>
            <p:ph idx="1"/>
          </p:nvPr>
        </p:nvSpPr>
        <p:spPr>
          <a:xfrm>
            <a:off x="1467239" y="858415"/>
            <a:ext cx="9257522" cy="5365753"/>
          </a:xfrm>
        </p:spPr>
        <p:txBody>
          <a:bodyPr/>
          <a:lstStyle/>
          <a:p>
            <a:pPr marL="342900" lvl="0" indent="-342900">
              <a:lnSpc>
                <a:spcPct val="100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Completion rates remain consistently high across different time slots, with the Afternoon slot exhibiting the highest completion rate at 99.75%, while Night slot has the lowest completion rate at 99.29%.</a:t>
            </a:r>
          </a:p>
          <a:p>
            <a:pPr marL="342900" lvl="0" indent="-342900">
              <a:lnSpc>
                <a:spcPct val="100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There's a slight variance in completion rates across days of the week, with Sunday having the highest completion rate (99.86%) and Saturday the lowest (99.24%), indicating a potential correlation between higher completion rates and weekends.</a:t>
            </a:r>
          </a:p>
          <a:p>
            <a:pPr marL="342900" lvl="0" indent="-342900">
              <a:lnSpc>
                <a:spcPct val="100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Monthly completion rates fluctuate slightly but generally maintain a relatively high percentage throughout the year, ranging from 98.87% in April to 99.92% in May and June. This indicates a stable overall performance across months, albeit with minor fluctuations.</a:t>
            </a:r>
          </a:p>
          <a:p>
            <a:pPr marL="342900" lvl="0" indent="-342900">
              <a:lnSpc>
                <a:spcPct val="100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Acquisition sources show consistent completion rates, with Facebook having the highest completion rate at 99.58% and Offline Campaign and Instagram having slightly lower rates at 99.44% and 99.46%, respectively. This suggests a consistent performance across various acquisition channels, with only marginal differences in completion rates.</a:t>
            </a:r>
          </a:p>
          <a:p>
            <a:pPr>
              <a:lnSpc>
                <a:spcPct val="100000"/>
              </a:lnSpc>
            </a:pPr>
            <a:endParaRPr lang="en-IN" dirty="0"/>
          </a:p>
        </p:txBody>
      </p:sp>
      <p:sp>
        <p:nvSpPr>
          <p:cNvPr id="4" name="Slide Number Placeholder 3">
            <a:extLst>
              <a:ext uri="{FF2B5EF4-FFF2-40B4-BE49-F238E27FC236}">
                <a16:creationId xmlns:a16="http://schemas.microsoft.com/office/drawing/2014/main" id="{4F6E9B3E-A80B-A811-3D47-C521178D7B09}"/>
              </a:ext>
            </a:extLst>
          </p:cNvPr>
          <p:cNvSpPr>
            <a:spLocks noGrp="1"/>
          </p:cNvSpPr>
          <p:nvPr>
            <p:ph type="sldNum" sz="quarter" idx="11"/>
          </p:nvPr>
        </p:nvSpPr>
        <p:spPr/>
        <p:txBody>
          <a:bodyPr/>
          <a:lstStyle/>
          <a:p>
            <a:fld id="{75DF2D63-3FF5-D547-96B9-BE9CCD1ABA58}" type="slidenum">
              <a:rPr lang="en-US" smtClean="0"/>
              <a:t>22</a:t>
            </a:fld>
            <a:endParaRPr lang="en-US" dirty="0"/>
          </a:p>
        </p:txBody>
      </p:sp>
      <p:sp>
        <p:nvSpPr>
          <p:cNvPr id="5" name="Footer Placeholder 4">
            <a:extLst>
              <a:ext uri="{FF2B5EF4-FFF2-40B4-BE49-F238E27FC236}">
                <a16:creationId xmlns:a16="http://schemas.microsoft.com/office/drawing/2014/main" id="{AF06D3EC-4BD1-BBF2-0633-E3BD463E30D6}"/>
              </a:ext>
            </a:extLst>
          </p:cNvPr>
          <p:cNvSpPr>
            <a:spLocks noGrp="1"/>
          </p:cNvSpPr>
          <p:nvPr>
            <p:ph type="ftr" sz="quarter" idx="12"/>
          </p:nvPr>
        </p:nvSpPr>
        <p:spPr/>
        <p:txBody>
          <a:bodyPr/>
          <a:lstStyle/>
          <a:p>
            <a:r>
              <a:rPr lang="en-US"/>
              <a:t>Capstone project</a:t>
            </a:r>
            <a:endParaRPr lang="en-US" dirty="0"/>
          </a:p>
        </p:txBody>
      </p:sp>
    </p:spTree>
    <p:extLst>
      <p:ext uri="{BB962C8B-B14F-4D97-AF65-F5344CB8AC3E}">
        <p14:creationId xmlns:p14="http://schemas.microsoft.com/office/powerpoint/2010/main" val="40502213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White DNA structure">
            <a:extLst>
              <a:ext uri="{FF2B5EF4-FFF2-40B4-BE49-F238E27FC236}">
                <a16:creationId xmlns:a16="http://schemas.microsoft.com/office/drawing/2014/main" id="{7F21F877-E428-8BB2-045F-D9FA57744C27}"/>
              </a:ext>
            </a:extLst>
          </p:cNvPr>
          <p:cNvPicPr>
            <a:picLocks noGrp="1" noChangeAspect="1"/>
          </p:cNvPicPr>
          <p:nvPr>
            <p:ph type="pic" sz="quarter" idx="10"/>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p:blipFill>
        <p:spPr/>
      </p:pic>
      <p:sp>
        <p:nvSpPr>
          <p:cNvPr id="3" name="Title 2">
            <a:extLst>
              <a:ext uri="{FF2B5EF4-FFF2-40B4-BE49-F238E27FC236}">
                <a16:creationId xmlns:a16="http://schemas.microsoft.com/office/drawing/2014/main" id="{03924A06-2533-68FE-6815-A6208AD97D3D}"/>
              </a:ext>
            </a:extLst>
          </p:cNvPr>
          <p:cNvSpPr>
            <a:spLocks noGrp="1"/>
          </p:cNvSpPr>
          <p:nvPr>
            <p:ph type="title"/>
          </p:nvPr>
        </p:nvSpPr>
        <p:spPr>
          <a:xfrm>
            <a:off x="2040636" y="2174034"/>
            <a:ext cx="8110728" cy="2575248"/>
          </a:xfrm>
        </p:spPr>
        <p:txBody>
          <a:bodyPr/>
          <a:lstStyle/>
          <a:p>
            <a:pPr>
              <a:lnSpc>
                <a:spcPct val="100000"/>
              </a:lnSpc>
            </a:pPr>
            <a:r>
              <a:rPr lang="en-US" sz="6000" b="1" dirty="0"/>
              <a:t>customer </a:t>
            </a:r>
            <a:br>
              <a:rPr lang="en-US" sz="6000" b="1" dirty="0"/>
            </a:br>
            <a:r>
              <a:rPr lang="en-US" sz="6000" b="1" dirty="0"/>
              <a:t>rate analysis</a:t>
            </a:r>
          </a:p>
        </p:txBody>
      </p:sp>
    </p:spTree>
    <p:extLst>
      <p:ext uri="{BB962C8B-B14F-4D97-AF65-F5344CB8AC3E}">
        <p14:creationId xmlns:p14="http://schemas.microsoft.com/office/powerpoint/2010/main" val="6772482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a:xfrm>
            <a:off x="1102504" y="654048"/>
            <a:ext cx="7889095" cy="639147"/>
          </a:xfrm>
        </p:spPr>
        <p:txBody>
          <a:bodyPr anchor="b">
            <a:normAutofit/>
          </a:bodyPr>
          <a:lstStyle/>
          <a:p>
            <a:r>
              <a:rPr lang="en-US" b="1" dirty="0"/>
              <a:t>Completion rate analysis:</a:t>
            </a:r>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type="body" sz="half" idx="2"/>
          </p:nvPr>
        </p:nvSpPr>
        <p:spPr>
          <a:xfrm>
            <a:off x="1102504" y="1546224"/>
            <a:ext cx="10535001" cy="4566751"/>
          </a:xfrm>
        </p:spPr>
        <p:txBody>
          <a:bodyPr>
            <a:noAutofit/>
          </a:bodyPr>
          <a:lstStyle/>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Completion Rate at Acquisition source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Aggregated LTV at customer acquisition source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Aggregated LTV at acquisition month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Average Revenue per order at different customer acquisition source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Average Revenue per order at acquisition month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Pattern in order rating across slots, number of items placed, delivery charges, discount</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a:xfrm>
            <a:off x="420624" y="6019801"/>
            <a:ext cx="457200" cy="184150"/>
          </a:xfrm>
        </p:spPr>
        <p:txBody>
          <a:bodyPr anchor="ctr">
            <a:normAutofit/>
          </a:bodyPr>
          <a:lstStyle/>
          <a:p>
            <a:pPr>
              <a:spcAft>
                <a:spcPts val="600"/>
              </a:spcAft>
            </a:pPr>
            <a:fld id="{75DF2D63-3FF5-D547-96B9-BE9CCD1ABA58}" type="slidenum">
              <a:rPr lang="en-US" smtClean="0"/>
              <a:pPr>
                <a:spcAft>
                  <a:spcPts val="600"/>
                </a:spcAft>
              </a:pPr>
              <a:t>24</a:t>
            </a:fld>
            <a:endParaRPr lang="en-US"/>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rot="16200000">
            <a:off x="-242952" y="1451496"/>
            <a:ext cx="1784352" cy="189457"/>
          </a:xfrm>
        </p:spPr>
        <p:txBody>
          <a:bodyPr anchor="ctr">
            <a:normAutofit/>
          </a:bodyPr>
          <a:lstStyle/>
          <a:p>
            <a:r>
              <a:rPr lang="en-US"/>
              <a:t>Capstone project</a:t>
            </a:r>
            <a:endParaRPr lang="en-US" dirty="0"/>
          </a:p>
        </p:txBody>
      </p:sp>
    </p:spTree>
    <p:extLst>
      <p:ext uri="{BB962C8B-B14F-4D97-AF65-F5344CB8AC3E}">
        <p14:creationId xmlns:p14="http://schemas.microsoft.com/office/powerpoint/2010/main" val="37035547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1796143" y="114301"/>
            <a:ext cx="9198427" cy="539748"/>
          </a:xfrm>
          <a:solidFill>
            <a:schemeClr val="accent2"/>
          </a:solidFill>
          <a:ln>
            <a:solidFill>
              <a:schemeClr val="accent2">
                <a:lumMod val="10000"/>
              </a:schemeClr>
            </a:solidFill>
          </a:ln>
        </p:spPr>
        <p:txBody>
          <a:bodyPr vert="horz" lIns="0" tIns="0" rIns="0" bIns="0" rtlCol="0" anchor="t" anchorCtr="0">
            <a:noAutofit/>
          </a:bodyPr>
          <a:lstStyle/>
          <a:p>
            <a:pPr algn="ctr">
              <a:lnSpc>
                <a:spcPct val="150000"/>
              </a:lnSpc>
            </a:pPr>
            <a:r>
              <a:rPr lang="en-US" sz="2400" b="1" dirty="0">
                <a:latin typeface="Calibri" panose="020F0502020204030204" pitchFamily="34" charset="0"/>
                <a:ea typeface="Calibri" panose="020F0502020204030204" pitchFamily="34" charset="0"/>
                <a:cs typeface="Calibri" panose="020F0502020204030204" pitchFamily="34" charset="0"/>
              </a:rPr>
              <a:t>Completion Rate at Acquisition source level</a:t>
            </a: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25</a:t>
            </a:fld>
            <a:endParaRPr lang="en-US" dirty="0"/>
          </a:p>
        </p:txBody>
      </p:sp>
      <p:graphicFrame>
        <p:nvGraphicFramePr>
          <p:cNvPr id="6" name="Chart 5">
            <a:extLst>
              <a:ext uri="{FF2B5EF4-FFF2-40B4-BE49-F238E27FC236}">
                <a16:creationId xmlns:a16="http://schemas.microsoft.com/office/drawing/2014/main" id="{B6B8CF31-71AA-F28F-AF9C-E1D230578D68}"/>
              </a:ext>
            </a:extLst>
          </p:cNvPr>
          <p:cNvGraphicFramePr/>
          <p:nvPr>
            <p:extLst>
              <p:ext uri="{D42A27DB-BD31-4B8C-83A1-F6EECF244321}">
                <p14:modId xmlns:p14="http://schemas.microsoft.com/office/powerpoint/2010/main" val="1285222350"/>
              </p:ext>
            </p:extLst>
          </p:nvPr>
        </p:nvGraphicFramePr>
        <p:xfrm>
          <a:off x="1076325" y="871537"/>
          <a:ext cx="9918245" cy="587216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823065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1304925" y="114301"/>
            <a:ext cx="10332580" cy="539748"/>
          </a:xfrm>
          <a:solidFill>
            <a:schemeClr val="accent2"/>
          </a:solidFill>
          <a:ln>
            <a:solidFill>
              <a:schemeClr val="accent2">
                <a:lumMod val="10000"/>
              </a:schemeClr>
            </a:solidFill>
          </a:ln>
        </p:spPr>
        <p:txBody>
          <a:bodyPr vert="horz" lIns="0" tIns="0" rIns="0" bIns="0" rtlCol="0" anchor="t" anchorCtr="0">
            <a:noAutofit/>
          </a:bodyPr>
          <a:lstStyle/>
          <a:p>
            <a:pPr>
              <a:lnSpc>
                <a:spcPct val="150000"/>
              </a:lnSpc>
            </a:pPr>
            <a:r>
              <a:rPr lang="en-US" sz="2400" b="1" dirty="0">
                <a:latin typeface="Calibri" panose="020F0502020204030204" pitchFamily="34" charset="0"/>
                <a:ea typeface="Calibri" panose="020F0502020204030204" pitchFamily="34" charset="0"/>
                <a:cs typeface="Calibri" panose="020F0502020204030204" pitchFamily="34" charset="0"/>
              </a:rPr>
              <a:t>   Aggregated LTV at customer acquisition source level</a:t>
            </a: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26</a:t>
            </a:fld>
            <a:endParaRPr lang="en-US" dirty="0"/>
          </a:p>
        </p:txBody>
      </p:sp>
      <p:graphicFrame>
        <p:nvGraphicFramePr>
          <p:cNvPr id="3" name="Chart 2">
            <a:extLst>
              <a:ext uri="{FF2B5EF4-FFF2-40B4-BE49-F238E27FC236}">
                <a16:creationId xmlns:a16="http://schemas.microsoft.com/office/drawing/2014/main" id="{B1EFD38C-850F-09AF-48A4-92485B7FC8CA}"/>
              </a:ext>
            </a:extLst>
          </p:cNvPr>
          <p:cNvGraphicFramePr/>
          <p:nvPr>
            <p:extLst>
              <p:ext uri="{D42A27DB-BD31-4B8C-83A1-F6EECF244321}">
                <p14:modId xmlns:p14="http://schemas.microsoft.com/office/powerpoint/2010/main" val="1801724626"/>
              </p:ext>
            </p:extLst>
          </p:nvPr>
        </p:nvGraphicFramePr>
        <p:xfrm>
          <a:off x="1919356" y="829655"/>
          <a:ext cx="8874539" cy="571029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602198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1796143" y="114301"/>
            <a:ext cx="9198427" cy="539748"/>
          </a:xfrm>
          <a:solidFill>
            <a:schemeClr val="accent2"/>
          </a:solidFill>
          <a:ln>
            <a:solidFill>
              <a:schemeClr val="accent2">
                <a:lumMod val="10000"/>
              </a:schemeClr>
            </a:solidFill>
          </a:ln>
        </p:spPr>
        <p:txBody>
          <a:bodyPr vert="horz" lIns="0" tIns="0" rIns="0" bIns="0" rtlCol="0" anchor="t" anchorCtr="0">
            <a:noAutofit/>
          </a:bodyPr>
          <a:lstStyle/>
          <a:p>
            <a:pPr>
              <a:lnSpc>
                <a:spcPct val="150000"/>
              </a:lnSpc>
            </a:pPr>
            <a:r>
              <a:rPr lang="en-US" sz="2400" b="1" dirty="0">
                <a:latin typeface="Calibri" panose="020F0502020204030204" pitchFamily="34" charset="0"/>
                <a:ea typeface="Calibri" panose="020F0502020204030204" pitchFamily="34" charset="0"/>
                <a:cs typeface="Calibri" panose="020F0502020204030204" pitchFamily="34" charset="0"/>
              </a:rPr>
              <a:t>      Aggregated LTV at acquisition month level</a:t>
            </a: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27</a:t>
            </a:fld>
            <a:endParaRPr lang="en-US" dirty="0"/>
          </a:p>
        </p:txBody>
      </p:sp>
      <p:graphicFrame>
        <p:nvGraphicFramePr>
          <p:cNvPr id="6" name="Chart 5">
            <a:extLst>
              <a:ext uri="{FF2B5EF4-FFF2-40B4-BE49-F238E27FC236}">
                <a16:creationId xmlns:a16="http://schemas.microsoft.com/office/drawing/2014/main" id="{3E6DCBC7-B7DC-84C3-1C6A-0C7F78A85C7B}"/>
              </a:ext>
            </a:extLst>
          </p:cNvPr>
          <p:cNvGraphicFramePr/>
          <p:nvPr>
            <p:extLst>
              <p:ext uri="{D42A27DB-BD31-4B8C-83A1-F6EECF244321}">
                <p14:modId xmlns:p14="http://schemas.microsoft.com/office/powerpoint/2010/main" val="1778413214"/>
              </p:ext>
            </p:extLst>
          </p:nvPr>
        </p:nvGraphicFramePr>
        <p:xfrm>
          <a:off x="1796143" y="804544"/>
          <a:ext cx="9198426" cy="572960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868201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28</a:t>
            </a:fld>
            <a:endParaRPr lang="en-US" dirty="0"/>
          </a:p>
        </p:txBody>
      </p:sp>
      <p:graphicFrame>
        <p:nvGraphicFramePr>
          <p:cNvPr id="3" name="Chart 2">
            <a:extLst>
              <a:ext uri="{FF2B5EF4-FFF2-40B4-BE49-F238E27FC236}">
                <a16:creationId xmlns:a16="http://schemas.microsoft.com/office/drawing/2014/main" id="{4329C37D-6D9F-A992-B289-86FC5F11DD9B}"/>
              </a:ext>
            </a:extLst>
          </p:cNvPr>
          <p:cNvGraphicFramePr/>
          <p:nvPr>
            <p:extLst>
              <p:ext uri="{D42A27DB-BD31-4B8C-83A1-F6EECF244321}">
                <p14:modId xmlns:p14="http://schemas.microsoft.com/office/powerpoint/2010/main" val="1458671923"/>
              </p:ext>
            </p:extLst>
          </p:nvPr>
        </p:nvGraphicFramePr>
        <p:xfrm>
          <a:off x="1568587" y="972503"/>
          <a:ext cx="9861413" cy="5361622"/>
        </p:xfrm>
        <a:graphic>
          <a:graphicData uri="http://schemas.openxmlformats.org/drawingml/2006/chart">
            <c:chart xmlns:c="http://schemas.openxmlformats.org/drawingml/2006/chart" xmlns:r="http://schemas.openxmlformats.org/officeDocument/2006/relationships" r:id="rId2"/>
          </a:graphicData>
        </a:graphic>
      </p:graphicFrame>
      <p:sp>
        <p:nvSpPr>
          <p:cNvPr id="9" name="Title 1">
            <a:extLst>
              <a:ext uri="{FF2B5EF4-FFF2-40B4-BE49-F238E27FC236}">
                <a16:creationId xmlns:a16="http://schemas.microsoft.com/office/drawing/2014/main" id="{FFEA3068-8C5D-F6C6-4901-B9C2758B67DF}"/>
              </a:ext>
            </a:extLst>
          </p:cNvPr>
          <p:cNvSpPr txBox="1">
            <a:spLocks/>
          </p:cNvSpPr>
          <p:nvPr/>
        </p:nvSpPr>
        <p:spPr>
          <a:xfrm>
            <a:off x="1824718" y="171450"/>
            <a:ext cx="9198427" cy="577849"/>
          </a:xfrm>
          <a:prstGeom prst="rect">
            <a:avLst/>
          </a:prstGeom>
          <a:solidFill>
            <a:schemeClr val="accent2"/>
          </a:solidFill>
          <a:ln>
            <a:solidFill>
              <a:schemeClr val="accent2">
                <a:lumMod val="10000"/>
              </a:schemeClr>
            </a:solidFill>
          </a:ln>
        </p:spPr>
        <p:txBody>
          <a:bodyPr vert="horz" lIns="0" tIns="0" rIns="0" bIns="0" rtlCol="0" anchor="t" anchorCtr="0">
            <a:noAutofit/>
          </a:bodyPr>
          <a:lstStyle>
            <a:lvl1pPr algn="ctr"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pPr>
              <a:lnSpc>
                <a:spcPct val="150000"/>
              </a:lnSpc>
            </a:pPr>
            <a:r>
              <a:rPr lang="en-US" sz="2400" b="1" dirty="0">
                <a:latin typeface="Calibri" panose="020F0502020204030204" pitchFamily="34" charset="0"/>
                <a:ea typeface="Calibri" panose="020F0502020204030204" pitchFamily="34" charset="0"/>
                <a:cs typeface="Calibri" panose="020F0502020204030204" pitchFamily="34" charset="0"/>
              </a:rPr>
              <a:t>Average revenue – acquisition source basis</a:t>
            </a:r>
          </a:p>
        </p:txBody>
      </p:sp>
    </p:spTree>
    <p:extLst>
      <p:ext uri="{BB962C8B-B14F-4D97-AF65-F5344CB8AC3E}">
        <p14:creationId xmlns:p14="http://schemas.microsoft.com/office/powerpoint/2010/main" val="12393585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29</a:t>
            </a:fld>
            <a:endParaRPr lang="en-US" dirty="0"/>
          </a:p>
        </p:txBody>
      </p:sp>
      <p:sp>
        <p:nvSpPr>
          <p:cNvPr id="9" name="Title 1">
            <a:extLst>
              <a:ext uri="{FF2B5EF4-FFF2-40B4-BE49-F238E27FC236}">
                <a16:creationId xmlns:a16="http://schemas.microsoft.com/office/drawing/2014/main" id="{FFEA3068-8C5D-F6C6-4901-B9C2758B67DF}"/>
              </a:ext>
            </a:extLst>
          </p:cNvPr>
          <p:cNvSpPr txBox="1">
            <a:spLocks/>
          </p:cNvSpPr>
          <p:nvPr/>
        </p:nvSpPr>
        <p:spPr>
          <a:xfrm>
            <a:off x="1824718" y="171450"/>
            <a:ext cx="9198427" cy="577849"/>
          </a:xfrm>
          <a:prstGeom prst="rect">
            <a:avLst/>
          </a:prstGeom>
          <a:solidFill>
            <a:schemeClr val="accent2"/>
          </a:solidFill>
          <a:ln>
            <a:solidFill>
              <a:schemeClr val="accent2">
                <a:lumMod val="10000"/>
              </a:schemeClr>
            </a:solidFill>
          </a:ln>
        </p:spPr>
        <p:txBody>
          <a:bodyPr vert="horz" lIns="0" tIns="0" rIns="0" bIns="0" rtlCol="0" anchor="t" anchorCtr="0">
            <a:noAutofit/>
          </a:bodyPr>
          <a:lstStyle>
            <a:lvl1pPr algn="ctr"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pPr>
              <a:lnSpc>
                <a:spcPct val="150000"/>
              </a:lnSpc>
            </a:pPr>
            <a:r>
              <a:rPr lang="en-US" sz="2400" b="1" dirty="0">
                <a:latin typeface="Calibri" panose="020F0502020204030204" pitchFamily="34" charset="0"/>
                <a:ea typeface="Calibri" panose="020F0502020204030204" pitchFamily="34" charset="0"/>
                <a:cs typeface="Calibri" panose="020F0502020204030204" pitchFamily="34" charset="0"/>
              </a:rPr>
              <a:t>Average revenue – acquisition month basis</a:t>
            </a:r>
          </a:p>
        </p:txBody>
      </p:sp>
      <p:graphicFrame>
        <p:nvGraphicFramePr>
          <p:cNvPr id="2" name="Chart 1">
            <a:extLst>
              <a:ext uri="{FF2B5EF4-FFF2-40B4-BE49-F238E27FC236}">
                <a16:creationId xmlns:a16="http://schemas.microsoft.com/office/drawing/2014/main" id="{BA9A5BD2-7FC4-6D6E-1C2F-1378829D1B1C}"/>
              </a:ext>
            </a:extLst>
          </p:cNvPr>
          <p:cNvGraphicFramePr/>
          <p:nvPr/>
        </p:nvGraphicFramePr>
        <p:xfrm>
          <a:off x="1343025" y="948372"/>
          <a:ext cx="10086975" cy="573817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56307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84788-646A-CF90-D67D-14752A71745D}"/>
              </a:ext>
            </a:extLst>
          </p:cNvPr>
          <p:cNvSpPr>
            <a:spLocks noGrp="1"/>
          </p:cNvSpPr>
          <p:nvPr>
            <p:ph type="title"/>
          </p:nvPr>
        </p:nvSpPr>
        <p:spPr>
          <a:xfrm>
            <a:off x="5449824" y="490230"/>
            <a:ext cx="5760720" cy="548640"/>
          </a:xfrm>
        </p:spPr>
        <p:txBody>
          <a:bodyPr/>
          <a:lstStyle/>
          <a:p>
            <a:r>
              <a:rPr lang="en-US" dirty="0"/>
              <a:t>Introduction</a:t>
            </a:r>
          </a:p>
        </p:txBody>
      </p:sp>
      <p:sp>
        <p:nvSpPr>
          <p:cNvPr id="5" name="Footer Placeholder 4">
            <a:extLst>
              <a:ext uri="{FF2B5EF4-FFF2-40B4-BE49-F238E27FC236}">
                <a16:creationId xmlns:a16="http://schemas.microsoft.com/office/drawing/2014/main" id="{241D8BC6-DD9D-7F06-3B9F-9F2B462E4984}"/>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B6586F16-C3E1-6E51-D140-EF50382CA456}"/>
              </a:ext>
            </a:extLst>
          </p:cNvPr>
          <p:cNvSpPr>
            <a:spLocks noGrp="1"/>
          </p:cNvSpPr>
          <p:nvPr>
            <p:ph type="sldNum" sz="quarter" idx="11"/>
          </p:nvPr>
        </p:nvSpPr>
        <p:spPr/>
        <p:txBody>
          <a:bodyPr/>
          <a:lstStyle/>
          <a:p>
            <a:fld id="{75DF2D63-3FF5-D547-96B9-BE9CCD1ABA58}" type="slidenum">
              <a:rPr lang="en-US" smtClean="0"/>
              <a:pPr/>
              <a:t>3</a:t>
            </a:fld>
            <a:endParaRPr lang="en-US" dirty="0"/>
          </a:p>
        </p:txBody>
      </p:sp>
      <p:pic>
        <p:nvPicPr>
          <p:cNvPr id="7" name="Picture Placeholder 6" descr="Pipette over three glass jars">
            <a:extLst>
              <a:ext uri="{FF2B5EF4-FFF2-40B4-BE49-F238E27FC236}">
                <a16:creationId xmlns:a16="http://schemas.microsoft.com/office/drawing/2014/main" id="{7FFC92DA-E590-4A49-8738-10A5D4DBBE6E}"/>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1298575" y="1828800"/>
            <a:ext cx="3200400" cy="3200400"/>
          </a:xfrm>
          <a:custGeom>
            <a:avLst/>
            <a:gdLst>
              <a:gd name="connsiteX0" fmla="*/ 1600200 w 3200400"/>
              <a:gd name="connsiteY0" fmla="*/ 0 h 3200400"/>
              <a:gd name="connsiteX1" fmla="*/ 3200400 w 3200400"/>
              <a:gd name="connsiteY1" fmla="*/ 1600200 h 3200400"/>
              <a:gd name="connsiteX2" fmla="*/ 1600200 w 3200400"/>
              <a:gd name="connsiteY2" fmla="*/ 3200400 h 3200400"/>
              <a:gd name="connsiteX3" fmla="*/ 0 w 3200400"/>
              <a:gd name="connsiteY3" fmla="*/ 1600200 h 3200400"/>
              <a:gd name="connsiteX4" fmla="*/ 1600200 w 3200400"/>
              <a:gd name="connsiteY4" fmla="*/ 0 h 3200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0400" h="3200400">
                <a:moveTo>
                  <a:pt x="1600200" y="0"/>
                </a:moveTo>
                <a:cubicBezTo>
                  <a:pt x="2483966" y="0"/>
                  <a:pt x="3200400" y="716434"/>
                  <a:pt x="3200400" y="1600200"/>
                </a:cubicBezTo>
                <a:cubicBezTo>
                  <a:pt x="3200400" y="2483966"/>
                  <a:pt x="2483966" y="3200400"/>
                  <a:pt x="1600200" y="3200400"/>
                </a:cubicBezTo>
                <a:cubicBezTo>
                  <a:pt x="716434" y="3200400"/>
                  <a:pt x="0" y="2483966"/>
                  <a:pt x="0" y="1600200"/>
                </a:cubicBezTo>
                <a:cubicBezTo>
                  <a:pt x="0" y="716434"/>
                  <a:pt x="716434" y="0"/>
                  <a:pt x="1600200" y="0"/>
                </a:cubicBezTo>
                <a:close/>
              </a:path>
            </a:pathLst>
          </a:custGeom>
        </p:spPr>
      </p:pic>
      <p:sp>
        <p:nvSpPr>
          <p:cNvPr id="3" name="Content Placeholder 2">
            <a:extLst>
              <a:ext uri="{FF2B5EF4-FFF2-40B4-BE49-F238E27FC236}">
                <a16:creationId xmlns:a16="http://schemas.microsoft.com/office/drawing/2014/main" id="{77C9C890-ADC6-0AA7-BBC0-05E856AA7C3C}"/>
              </a:ext>
            </a:extLst>
          </p:cNvPr>
          <p:cNvSpPr>
            <a:spLocks noGrp="1"/>
          </p:cNvSpPr>
          <p:nvPr>
            <p:ph idx="1"/>
          </p:nvPr>
        </p:nvSpPr>
        <p:spPr>
          <a:xfrm>
            <a:off x="5321487" y="1636091"/>
            <a:ext cx="5760720" cy="4567860"/>
          </a:xfrm>
        </p:spPr>
        <p:txBody>
          <a:bodyPr/>
          <a:lstStyle/>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The analysis presents an in-depth exploration of </a:t>
            </a:r>
            <a:r>
              <a:rPr lang="en-IN" sz="1800" b="1" dirty="0">
                <a:effectLst/>
                <a:latin typeface="Calibri" panose="020F0502020204030204" pitchFamily="34" charset="0"/>
                <a:ea typeface="Calibri" panose="020F0502020204030204" pitchFamily="34" charset="0"/>
                <a:cs typeface="Times New Roman" panose="02020603050405020304" pitchFamily="18" charset="0"/>
              </a:rPr>
              <a:t>Freshco Hypermarket</a:t>
            </a:r>
            <a:r>
              <a:rPr lang="en-IN" sz="1800" dirty="0">
                <a:effectLst/>
                <a:latin typeface="Calibri" panose="020F0502020204030204" pitchFamily="34" charset="0"/>
                <a:ea typeface="Calibri" panose="020F0502020204030204" pitchFamily="34" charset="0"/>
                <a:cs typeface="Times New Roman" panose="02020603050405020304" pitchFamily="18" charset="0"/>
              </a:rPr>
              <a:t>'s sales data, aiming to derive valuable insights into various aspects of its business operations. This analysis, conducted as part of the capstone project at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Skillovilla</a:t>
            </a:r>
            <a:r>
              <a:rPr lang="en-IN" sz="1800" dirty="0">
                <a:effectLst/>
                <a:latin typeface="Calibri" panose="020F0502020204030204" pitchFamily="34" charset="0"/>
                <a:ea typeface="Calibri" panose="020F0502020204030204" pitchFamily="34" charset="0"/>
                <a:cs typeface="Times New Roman" panose="02020603050405020304" pitchFamily="18" charset="0"/>
              </a:rPr>
              <a:t> Institute, delves into the following sub-divisions</a:t>
            </a:r>
          </a:p>
          <a:p>
            <a:pPr marL="285750" indent="-285750">
              <a:lnSpc>
                <a:spcPct val="100000"/>
              </a:lnSpc>
              <a:spcAft>
                <a:spcPts val="800"/>
              </a:spcAft>
              <a:buFont typeface="Arial" panose="020B0604020202020204" pitchFamily="34" charset="0"/>
              <a:buChar char="•"/>
            </a:pPr>
            <a:r>
              <a:rPr lang="en-IN" sz="1800" b="1" dirty="0">
                <a:effectLst/>
                <a:latin typeface="Calibri" panose="020F0502020204030204" pitchFamily="34" charset="0"/>
                <a:ea typeface="Calibri" panose="020F0502020204030204" pitchFamily="34" charset="0"/>
                <a:cs typeface="Times New Roman" panose="02020603050405020304" pitchFamily="18" charset="0"/>
              </a:rPr>
              <a:t>ORDER LEVEL ANALYSIS</a:t>
            </a:r>
          </a:p>
          <a:p>
            <a:pPr marL="285750" indent="-285750">
              <a:lnSpc>
                <a:spcPct val="100000"/>
              </a:lnSpc>
              <a:spcAft>
                <a:spcPts val="800"/>
              </a:spcAft>
              <a:buFont typeface="Arial" panose="020B0604020202020204" pitchFamily="34" charset="0"/>
              <a:buChar char="•"/>
            </a:pPr>
            <a:r>
              <a:rPr lang="en-IN" sz="1800" b="1" dirty="0">
                <a:effectLst/>
                <a:latin typeface="Calibri" panose="020F0502020204030204" pitchFamily="34" charset="0"/>
                <a:ea typeface="Calibri" panose="020F0502020204030204" pitchFamily="34" charset="0"/>
                <a:cs typeface="Times New Roman" panose="02020603050405020304" pitchFamily="18" charset="0"/>
              </a:rPr>
              <a:t>COMPLETION RATE ANALYSIS</a:t>
            </a:r>
          </a:p>
          <a:p>
            <a:pPr marL="285750" indent="-285750">
              <a:lnSpc>
                <a:spcPct val="100000"/>
              </a:lnSpc>
              <a:spcAft>
                <a:spcPts val="800"/>
              </a:spcAft>
              <a:buFont typeface="Arial" panose="020B0604020202020204" pitchFamily="34" charset="0"/>
              <a:buChar char="•"/>
            </a:pPr>
            <a:r>
              <a:rPr lang="en-IN" sz="1800" b="1" dirty="0">
                <a:effectLst/>
                <a:latin typeface="Calibri" panose="020F0502020204030204" pitchFamily="34" charset="0"/>
                <a:ea typeface="Calibri" panose="020F0502020204030204" pitchFamily="34" charset="0"/>
                <a:cs typeface="Times New Roman" panose="02020603050405020304" pitchFamily="18" charset="0"/>
              </a:rPr>
              <a:t>DELIVERY LEVEL ANALYSIS</a:t>
            </a:r>
          </a:p>
          <a:p>
            <a:pPr marL="285750" indent="-285750">
              <a:lnSpc>
                <a:spcPct val="100000"/>
              </a:lnSpc>
              <a:spcAft>
                <a:spcPts val="800"/>
              </a:spcAft>
              <a:buFont typeface="Arial" panose="020B0604020202020204" pitchFamily="34" charset="0"/>
              <a:buChar char="•"/>
            </a:pPr>
            <a:r>
              <a:rPr lang="en-IN" sz="1800" b="1" dirty="0">
                <a:effectLst/>
                <a:latin typeface="Calibri" panose="020F0502020204030204" pitchFamily="34" charset="0"/>
                <a:ea typeface="Calibri" panose="020F0502020204030204" pitchFamily="34" charset="0"/>
                <a:cs typeface="Times New Roman" panose="02020603050405020304" pitchFamily="18" charset="0"/>
              </a:rPr>
              <a:t>CUSTOMER LEVEL ANALYSIS</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 It provides comprehensive insights into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Freshco's</a:t>
            </a:r>
            <a:r>
              <a:rPr lang="en-IN" sz="1800" dirty="0">
                <a:effectLst/>
                <a:latin typeface="Calibri" panose="020F0502020204030204" pitchFamily="34" charset="0"/>
                <a:ea typeface="Calibri" panose="020F0502020204030204" pitchFamily="34" charset="0"/>
                <a:cs typeface="Times New Roman" panose="02020603050405020304" pitchFamily="18" charset="0"/>
              </a:rPr>
              <a:t> sales performance.</a:t>
            </a:r>
          </a:p>
          <a:p>
            <a:pPr marL="0" indent="0">
              <a:lnSpc>
                <a:spcPts val="2400"/>
              </a:lnSpc>
              <a:buNone/>
            </a:pPr>
            <a:endParaRPr lang="en-US" sz="2000" spc="0" dirty="0"/>
          </a:p>
        </p:txBody>
      </p:sp>
    </p:spTree>
    <p:extLst>
      <p:ext uri="{BB962C8B-B14F-4D97-AF65-F5344CB8AC3E}">
        <p14:creationId xmlns:p14="http://schemas.microsoft.com/office/powerpoint/2010/main" val="28101336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30</a:t>
            </a:fld>
            <a:endParaRPr lang="en-US" dirty="0"/>
          </a:p>
        </p:txBody>
      </p:sp>
      <p:sp>
        <p:nvSpPr>
          <p:cNvPr id="9" name="Title 1">
            <a:extLst>
              <a:ext uri="{FF2B5EF4-FFF2-40B4-BE49-F238E27FC236}">
                <a16:creationId xmlns:a16="http://schemas.microsoft.com/office/drawing/2014/main" id="{FFEA3068-8C5D-F6C6-4901-B9C2758B67DF}"/>
              </a:ext>
            </a:extLst>
          </p:cNvPr>
          <p:cNvSpPr txBox="1">
            <a:spLocks/>
          </p:cNvSpPr>
          <p:nvPr/>
        </p:nvSpPr>
        <p:spPr>
          <a:xfrm>
            <a:off x="1824718" y="171450"/>
            <a:ext cx="9198427" cy="577849"/>
          </a:xfrm>
          <a:prstGeom prst="rect">
            <a:avLst/>
          </a:prstGeom>
          <a:solidFill>
            <a:schemeClr val="accent2"/>
          </a:solidFill>
          <a:ln>
            <a:solidFill>
              <a:schemeClr val="accent2">
                <a:lumMod val="10000"/>
              </a:schemeClr>
            </a:solidFill>
          </a:ln>
        </p:spPr>
        <p:txBody>
          <a:bodyPr vert="horz" lIns="0" tIns="0" rIns="0" bIns="0" rtlCol="0" anchor="t" anchorCtr="0">
            <a:noAutofit/>
          </a:bodyPr>
          <a:lstStyle>
            <a:lvl1pPr algn="ctr"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pPr>
              <a:lnSpc>
                <a:spcPct val="150000"/>
              </a:lnSpc>
            </a:pPr>
            <a:r>
              <a:rPr lang="en-US" sz="2400" b="1" dirty="0">
                <a:latin typeface="Calibri" panose="020F0502020204030204" pitchFamily="34" charset="0"/>
                <a:ea typeface="Calibri" panose="020F0502020204030204" pitchFamily="34" charset="0"/>
                <a:cs typeface="Calibri" panose="020F0502020204030204" pitchFamily="34" charset="0"/>
              </a:rPr>
              <a:t>Order rating at various business metrics</a:t>
            </a:r>
          </a:p>
        </p:txBody>
      </p:sp>
      <p:graphicFrame>
        <p:nvGraphicFramePr>
          <p:cNvPr id="6" name="Chart 5">
            <a:extLst>
              <a:ext uri="{FF2B5EF4-FFF2-40B4-BE49-F238E27FC236}">
                <a16:creationId xmlns:a16="http://schemas.microsoft.com/office/drawing/2014/main" id="{4938F4DB-0712-7AA4-0146-1C04EB95EE66}"/>
              </a:ext>
            </a:extLst>
          </p:cNvPr>
          <p:cNvGraphicFramePr/>
          <p:nvPr>
            <p:extLst>
              <p:ext uri="{D42A27DB-BD31-4B8C-83A1-F6EECF244321}">
                <p14:modId xmlns:p14="http://schemas.microsoft.com/office/powerpoint/2010/main" val="2547294447"/>
              </p:ext>
            </p:extLst>
          </p:nvPr>
        </p:nvGraphicFramePr>
        <p:xfrm>
          <a:off x="877824" y="863601"/>
          <a:ext cx="10759682" cy="575627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774769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C6D1FE1-9B64-566B-147C-B56AF7C03F53}"/>
              </a:ext>
            </a:extLst>
          </p:cNvPr>
          <p:cNvSpPr>
            <a:spLocks noGrp="1"/>
          </p:cNvSpPr>
          <p:nvPr>
            <p:ph type="sldNum" sz="quarter" idx="11"/>
          </p:nvPr>
        </p:nvSpPr>
        <p:spPr/>
        <p:txBody>
          <a:bodyPr/>
          <a:lstStyle/>
          <a:p>
            <a:fld id="{75DF2D63-3FF5-D547-96B9-BE9CCD1ABA58}" type="slidenum">
              <a:rPr lang="en-US" smtClean="0"/>
              <a:t>31</a:t>
            </a:fld>
            <a:endParaRPr lang="en-US" dirty="0"/>
          </a:p>
        </p:txBody>
      </p:sp>
      <p:sp>
        <p:nvSpPr>
          <p:cNvPr id="5" name="Footer Placeholder 4">
            <a:extLst>
              <a:ext uri="{FF2B5EF4-FFF2-40B4-BE49-F238E27FC236}">
                <a16:creationId xmlns:a16="http://schemas.microsoft.com/office/drawing/2014/main" id="{B1860AD9-FF23-9B43-A9D4-39F3521BCA9F}"/>
              </a:ext>
            </a:extLst>
          </p:cNvPr>
          <p:cNvSpPr>
            <a:spLocks noGrp="1"/>
          </p:cNvSpPr>
          <p:nvPr>
            <p:ph type="ftr" sz="quarter" idx="12"/>
          </p:nvPr>
        </p:nvSpPr>
        <p:spPr/>
        <p:txBody>
          <a:bodyPr/>
          <a:lstStyle/>
          <a:p>
            <a:r>
              <a:rPr lang="en-US"/>
              <a:t>presentation title</a:t>
            </a:r>
            <a:endParaRPr lang="en-US" dirty="0"/>
          </a:p>
        </p:txBody>
      </p:sp>
      <p:graphicFrame>
        <p:nvGraphicFramePr>
          <p:cNvPr id="6" name="Chart 5">
            <a:extLst>
              <a:ext uri="{FF2B5EF4-FFF2-40B4-BE49-F238E27FC236}">
                <a16:creationId xmlns:a16="http://schemas.microsoft.com/office/drawing/2014/main" id="{5A1D9C77-BCB9-9BF3-CA93-FB5F586FF816}"/>
              </a:ext>
            </a:extLst>
          </p:cNvPr>
          <p:cNvGraphicFramePr/>
          <p:nvPr>
            <p:extLst>
              <p:ext uri="{D42A27DB-BD31-4B8C-83A1-F6EECF244321}">
                <p14:modId xmlns:p14="http://schemas.microsoft.com/office/powerpoint/2010/main" val="1118511027"/>
              </p:ext>
            </p:extLst>
          </p:nvPr>
        </p:nvGraphicFramePr>
        <p:xfrm>
          <a:off x="877825" y="356896"/>
          <a:ext cx="5662934" cy="624392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29F59557-E967-4D9A-78ED-522C11E0AA7F}"/>
              </a:ext>
            </a:extLst>
          </p:cNvPr>
          <p:cNvGraphicFramePr/>
          <p:nvPr>
            <p:extLst>
              <p:ext uri="{D42A27DB-BD31-4B8C-83A1-F6EECF244321}">
                <p14:modId xmlns:p14="http://schemas.microsoft.com/office/powerpoint/2010/main" val="1242636992"/>
              </p:ext>
            </p:extLst>
          </p:nvPr>
        </p:nvGraphicFramePr>
        <p:xfrm>
          <a:off x="6674631" y="356895"/>
          <a:ext cx="5287214" cy="307210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64519B4F-1824-D8D6-9DAA-A62F7C3697D6}"/>
              </a:ext>
            </a:extLst>
          </p:cNvPr>
          <p:cNvGraphicFramePr/>
          <p:nvPr>
            <p:extLst>
              <p:ext uri="{D42A27DB-BD31-4B8C-83A1-F6EECF244321}">
                <p14:modId xmlns:p14="http://schemas.microsoft.com/office/powerpoint/2010/main" val="2534647133"/>
              </p:ext>
            </p:extLst>
          </p:nvPr>
        </p:nvGraphicFramePr>
        <p:xfrm>
          <a:off x="6674631" y="3528720"/>
          <a:ext cx="5287214" cy="307210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304303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C57549-1A59-6464-A97A-AD5B95EFFC1E}"/>
              </a:ext>
            </a:extLst>
          </p:cNvPr>
          <p:cNvSpPr>
            <a:spLocks noGrp="1"/>
          </p:cNvSpPr>
          <p:nvPr>
            <p:ph idx="1"/>
          </p:nvPr>
        </p:nvSpPr>
        <p:spPr>
          <a:xfrm>
            <a:off x="1104744" y="290928"/>
            <a:ext cx="9829800" cy="6417782"/>
          </a:xfrm>
        </p:spPr>
        <p:txBody>
          <a:bodyPr/>
          <a:lstStyle/>
          <a:p>
            <a:pPr marL="342900" lvl="0" indent="-342900">
              <a:lnSpc>
                <a:spcPct val="107000"/>
              </a:lnSpc>
              <a:spcAft>
                <a:spcPts val="800"/>
              </a:spcAft>
              <a:buSzPts val="1000"/>
              <a:buFont typeface="Symbol" panose="05050102010706020507" pitchFamily="18" charset="2"/>
              <a:buChar char=""/>
              <a:tabLst>
                <a:tab pos="457200" algn="l"/>
                <a:tab pos="4724400" algn="l"/>
              </a:tabLst>
            </a:pPr>
            <a:r>
              <a:rPr lang="en-IN" sz="1700" dirty="0">
                <a:effectLst/>
                <a:latin typeface="Calibri" panose="020F0502020204030204" pitchFamily="34" charset="0"/>
                <a:ea typeface="Calibri" panose="020F0502020204030204" pitchFamily="34" charset="0"/>
                <a:cs typeface="Times New Roman" panose="02020603050405020304" pitchFamily="18" charset="0"/>
              </a:rPr>
              <a:t>Order ratings show a consistent pattern across different time slots, with all slots ranging between 4.840 to 4.860, except for minor variations, indicating overall satisfaction regardless of the time of day.</a:t>
            </a:r>
          </a:p>
          <a:p>
            <a:pPr marL="342900" lvl="0" indent="-342900">
              <a:lnSpc>
                <a:spcPct val="107000"/>
              </a:lnSpc>
              <a:spcAft>
                <a:spcPts val="800"/>
              </a:spcAft>
              <a:buSzPts val="1000"/>
              <a:buFont typeface="Symbol" panose="05050102010706020507" pitchFamily="18" charset="2"/>
              <a:buChar char=""/>
              <a:tabLst>
                <a:tab pos="457200" algn="l"/>
                <a:tab pos="4724400" algn="l"/>
              </a:tabLst>
            </a:pPr>
            <a:r>
              <a:rPr lang="en-IN" sz="1700" dirty="0">
                <a:effectLst/>
                <a:latin typeface="Calibri" panose="020F0502020204030204" pitchFamily="34" charset="0"/>
                <a:ea typeface="Calibri" panose="020F0502020204030204" pitchFamily="34" charset="0"/>
                <a:cs typeface="Times New Roman" panose="02020603050405020304" pitchFamily="18" charset="0"/>
              </a:rPr>
              <a:t>There's a correlation between the number of products in an order and order ratings. Larger orders exhibit slightly higher ratings, with orders of 22, 23, and 24 products achieving a perfect 5.000 rating.</a:t>
            </a:r>
          </a:p>
          <a:p>
            <a:pPr marL="342900" lvl="0" indent="-342900">
              <a:lnSpc>
                <a:spcPct val="107000"/>
              </a:lnSpc>
              <a:spcAft>
                <a:spcPts val="800"/>
              </a:spcAft>
              <a:buSzPts val="1000"/>
              <a:buFont typeface="Symbol" panose="05050102010706020507" pitchFamily="18" charset="2"/>
              <a:buChar char=""/>
              <a:tabLst>
                <a:tab pos="457200" algn="l"/>
                <a:tab pos="4724400" algn="l"/>
              </a:tabLst>
            </a:pPr>
            <a:r>
              <a:rPr lang="en-IN" sz="1700" dirty="0">
                <a:effectLst/>
                <a:latin typeface="Calibri" panose="020F0502020204030204" pitchFamily="34" charset="0"/>
                <a:ea typeface="Calibri" panose="020F0502020204030204" pitchFamily="34" charset="0"/>
                <a:cs typeface="Times New Roman" panose="02020603050405020304" pitchFamily="18" charset="0"/>
              </a:rPr>
              <a:t>Delivery charge brackets with specific ranges like 21-40, 161-180, and 281-340 exhibit significantly higher average order ratings, with most ranges maintaining an average rating above 4.800, except for certain ranges like 181-200, which display a low average rating of 1.000.</a:t>
            </a:r>
          </a:p>
          <a:p>
            <a:pPr marL="342900" lvl="0" indent="-342900">
              <a:lnSpc>
                <a:spcPct val="107000"/>
              </a:lnSpc>
              <a:spcAft>
                <a:spcPts val="800"/>
              </a:spcAft>
              <a:buSzPts val="1000"/>
              <a:buFont typeface="Symbol" panose="05050102010706020507" pitchFamily="18" charset="2"/>
              <a:buChar char=""/>
              <a:tabLst>
                <a:tab pos="457200" algn="l"/>
                <a:tab pos="4724400" algn="l"/>
              </a:tabLst>
            </a:pPr>
            <a:r>
              <a:rPr lang="en-IN" sz="1700" dirty="0">
                <a:effectLst/>
                <a:latin typeface="Calibri" panose="020F0502020204030204" pitchFamily="34" charset="0"/>
                <a:ea typeface="Calibri" panose="020F0502020204030204" pitchFamily="34" charset="0"/>
                <a:cs typeface="Times New Roman" panose="02020603050405020304" pitchFamily="18" charset="0"/>
              </a:rPr>
              <a:t>Orders with varying discount brackets show diverse average order ratings. Higher discount brackets like 301-450, 551-650, and 651-750 have notably higher ratings, with most ranges maintaining an average rating above 4.800, except for a few ranges dipping slightly below this average.</a:t>
            </a:r>
          </a:p>
          <a:p>
            <a:pPr marL="342900" lvl="0" indent="-342900">
              <a:lnSpc>
                <a:spcPct val="107000"/>
              </a:lnSpc>
              <a:spcAft>
                <a:spcPts val="800"/>
              </a:spcAft>
              <a:buSzPts val="1000"/>
              <a:buFont typeface="Symbol" panose="05050102010706020507" pitchFamily="18" charset="2"/>
              <a:buChar char=""/>
              <a:tabLst>
                <a:tab pos="457200" algn="l"/>
                <a:tab pos="4724400" algn="l"/>
              </a:tabLst>
            </a:pPr>
            <a:r>
              <a:rPr lang="en-IN" sz="1700" dirty="0">
                <a:effectLst/>
                <a:latin typeface="Calibri" panose="020F0502020204030204" pitchFamily="34" charset="0"/>
                <a:ea typeface="Calibri" panose="020F0502020204030204" pitchFamily="34" charset="0"/>
                <a:cs typeface="Times New Roman" panose="02020603050405020304" pitchFamily="18" charset="0"/>
              </a:rPr>
              <a:t>Overall, most categories demonstrate order ratings in the range of 4.800 to 5.000, indicating a high level of satisfaction, except for a few specific brackets in delivery charge and discount ranges that exhibit lower ratings.</a:t>
            </a:r>
          </a:p>
          <a:p>
            <a:pPr marL="342900" lvl="0" indent="-342900">
              <a:lnSpc>
                <a:spcPct val="107000"/>
              </a:lnSpc>
              <a:spcAft>
                <a:spcPts val="800"/>
              </a:spcAft>
              <a:buSzPts val="1000"/>
              <a:buFont typeface="Symbol" panose="05050102010706020507" pitchFamily="18" charset="2"/>
              <a:buChar char=""/>
              <a:tabLst>
                <a:tab pos="457200" algn="l"/>
                <a:tab pos="4724400" algn="l"/>
              </a:tabLst>
            </a:pPr>
            <a:r>
              <a:rPr lang="en-IN" sz="1700" dirty="0">
                <a:effectLst/>
                <a:latin typeface="Calibri" panose="020F0502020204030204" pitchFamily="34" charset="0"/>
                <a:ea typeface="Calibri" panose="020F0502020204030204" pitchFamily="34" charset="0"/>
                <a:cs typeface="Times New Roman" panose="02020603050405020304" pitchFamily="18" charset="0"/>
              </a:rPr>
              <a:t>Higher discount brackets tend to positively influence order ratings, while the impact of delivery charge ranges on order ratings varies, with specific brackets significantly impacting customer satisfaction.</a:t>
            </a:r>
          </a:p>
          <a:p>
            <a:pPr marL="342900" lvl="0" indent="-342900">
              <a:lnSpc>
                <a:spcPct val="107000"/>
              </a:lnSpc>
              <a:spcAft>
                <a:spcPts val="800"/>
              </a:spcAft>
              <a:buSzPts val="1000"/>
              <a:buFont typeface="Symbol" panose="05050102010706020507" pitchFamily="18" charset="2"/>
              <a:buChar char=""/>
              <a:tabLst>
                <a:tab pos="457200" algn="l"/>
                <a:tab pos="4724400" algn="l"/>
              </a:tabLst>
            </a:pPr>
            <a:r>
              <a:rPr lang="en-IN" sz="1700" dirty="0">
                <a:effectLst/>
                <a:latin typeface="Calibri" panose="020F0502020204030204" pitchFamily="34" charset="0"/>
                <a:ea typeface="Calibri" panose="020F0502020204030204" pitchFamily="34" charset="0"/>
                <a:cs typeface="Times New Roman" panose="02020603050405020304" pitchFamily="18" charset="0"/>
              </a:rPr>
              <a:t>Time slots do not significantly impact order ratings, as they all maintain relatively high ratings, indicating consistent service quality across different times of the day.</a:t>
            </a:r>
          </a:p>
          <a:p>
            <a:endParaRPr lang="en-IN" sz="1700" dirty="0"/>
          </a:p>
        </p:txBody>
      </p:sp>
      <p:sp>
        <p:nvSpPr>
          <p:cNvPr id="4" name="Slide Number Placeholder 3">
            <a:extLst>
              <a:ext uri="{FF2B5EF4-FFF2-40B4-BE49-F238E27FC236}">
                <a16:creationId xmlns:a16="http://schemas.microsoft.com/office/drawing/2014/main" id="{0AE224E0-28C1-8D96-A15F-7A6790B74C9B}"/>
              </a:ext>
            </a:extLst>
          </p:cNvPr>
          <p:cNvSpPr>
            <a:spLocks noGrp="1"/>
          </p:cNvSpPr>
          <p:nvPr>
            <p:ph type="sldNum" sz="quarter" idx="11"/>
          </p:nvPr>
        </p:nvSpPr>
        <p:spPr/>
        <p:txBody>
          <a:bodyPr/>
          <a:lstStyle/>
          <a:p>
            <a:fld id="{75DF2D63-3FF5-D547-96B9-BE9CCD1ABA58}" type="slidenum">
              <a:rPr lang="en-US" smtClean="0"/>
              <a:t>32</a:t>
            </a:fld>
            <a:endParaRPr lang="en-US" dirty="0"/>
          </a:p>
        </p:txBody>
      </p:sp>
      <p:sp>
        <p:nvSpPr>
          <p:cNvPr id="5" name="Footer Placeholder 4">
            <a:extLst>
              <a:ext uri="{FF2B5EF4-FFF2-40B4-BE49-F238E27FC236}">
                <a16:creationId xmlns:a16="http://schemas.microsoft.com/office/drawing/2014/main" id="{872DDC96-03E1-C386-B700-3BA78CBEE085}"/>
              </a:ext>
            </a:extLst>
          </p:cNvPr>
          <p:cNvSpPr>
            <a:spLocks noGrp="1"/>
          </p:cNvSpPr>
          <p:nvPr>
            <p:ph type="ftr" sz="quarter" idx="12"/>
          </p:nvPr>
        </p:nvSpPr>
        <p:spPr/>
        <p:txBody>
          <a:bodyPr/>
          <a:lstStyle/>
          <a:p>
            <a:r>
              <a:rPr lang="en-US"/>
              <a:t>presentation title</a:t>
            </a:r>
            <a:endParaRPr lang="en-US" dirty="0"/>
          </a:p>
        </p:txBody>
      </p:sp>
    </p:spTree>
    <p:extLst>
      <p:ext uri="{BB962C8B-B14F-4D97-AF65-F5344CB8AC3E}">
        <p14:creationId xmlns:p14="http://schemas.microsoft.com/office/powerpoint/2010/main" val="36410087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White DNA structure">
            <a:extLst>
              <a:ext uri="{FF2B5EF4-FFF2-40B4-BE49-F238E27FC236}">
                <a16:creationId xmlns:a16="http://schemas.microsoft.com/office/drawing/2014/main" id="{7F21F877-E428-8BB2-045F-D9FA57744C27}"/>
              </a:ext>
            </a:extLst>
          </p:cNvPr>
          <p:cNvPicPr>
            <a:picLocks noGrp="1" noChangeAspect="1"/>
          </p:cNvPicPr>
          <p:nvPr>
            <p:ph type="pic" sz="quarter" idx="10"/>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p:blipFill>
        <p:spPr/>
      </p:pic>
      <p:sp>
        <p:nvSpPr>
          <p:cNvPr id="3" name="Title 2">
            <a:extLst>
              <a:ext uri="{FF2B5EF4-FFF2-40B4-BE49-F238E27FC236}">
                <a16:creationId xmlns:a16="http://schemas.microsoft.com/office/drawing/2014/main" id="{03924A06-2533-68FE-6815-A6208AD97D3D}"/>
              </a:ext>
            </a:extLst>
          </p:cNvPr>
          <p:cNvSpPr>
            <a:spLocks noGrp="1"/>
          </p:cNvSpPr>
          <p:nvPr>
            <p:ph type="title"/>
          </p:nvPr>
        </p:nvSpPr>
        <p:spPr>
          <a:xfrm>
            <a:off x="2040636" y="2174034"/>
            <a:ext cx="8110728" cy="2575248"/>
          </a:xfrm>
        </p:spPr>
        <p:txBody>
          <a:bodyPr/>
          <a:lstStyle/>
          <a:p>
            <a:pPr>
              <a:lnSpc>
                <a:spcPct val="100000"/>
              </a:lnSpc>
            </a:pPr>
            <a:r>
              <a:rPr lang="en-US" sz="6000" b="1" dirty="0"/>
              <a:t>delivery </a:t>
            </a:r>
            <a:br>
              <a:rPr lang="en-US" sz="6000" b="1" dirty="0"/>
            </a:br>
            <a:r>
              <a:rPr lang="en-US" sz="6000" b="1" dirty="0"/>
              <a:t>level analysis</a:t>
            </a:r>
          </a:p>
        </p:txBody>
      </p:sp>
    </p:spTree>
    <p:extLst>
      <p:ext uri="{BB962C8B-B14F-4D97-AF65-F5344CB8AC3E}">
        <p14:creationId xmlns:p14="http://schemas.microsoft.com/office/powerpoint/2010/main" val="16569515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a:xfrm>
            <a:off x="1102505" y="870660"/>
            <a:ext cx="7889095" cy="639147"/>
          </a:xfrm>
        </p:spPr>
        <p:txBody>
          <a:bodyPr anchor="b">
            <a:normAutofit/>
          </a:bodyPr>
          <a:lstStyle/>
          <a:p>
            <a:r>
              <a:rPr lang="en-US" b="1" dirty="0"/>
              <a:t>delivery rate analysis:</a:t>
            </a:r>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type="body" sz="half" idx="2"/>
          </p:nvPr>
        </p:nvSpPr>
        <p:spPr>
          <a:xfrm>
            <a:off x="1102504" y="1786423"/>
            <a:ext cx="10535001" cy="4566751"/>
          </a:xfrm>
        </p:spPr>
        <p:txBody>
          <a:bodyPr>
            <a:noAutofit/>
          </a:bodyPr>
          <a:lstStyle/>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Average overall delivery time at month and delivery area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Average Overall delivery time at month and weekday/weekend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Average overall delivery time at slot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Pattern changes in delivery charges with slot or delivery area</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Pattern changes in delivery time and delivery area</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a:xfrm>
            <a:off x="420624" y="6019801"/>
            <a:ext cx="457200" cy="184150"/>
          </a:xfrm>
        </p:spPr>
        <p:txBody>
          <a:bodyPr anchor="ctr">
            <a:normAutofit/>
          </a:bodyPr>
          <a:lstStyle/>
          <a:p>
            <a:pPr>
              <a:spcAft>
                <a:spcPts val="600"/>
              </a:spcAft>
            </a:pPr>
            <a:fld id="{75DF2D63-3FF5-D547-96B9-BE9CCD1ABA58}" type="slidenum">
              <a:rPr lang="en-US" smtClean="0"/>
              <a:pPr>
                <a:spcAft>
                  <a:spcPts val="600"/>
                </a:spcAft>
              </a:pPr>
              <a:t>34</a:t>
            </a:fld>
            <a:endParaRPr lang="en-US"/>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rot="16200000">
            <a:off x="-242952" y="1451496"/>
            <a:ext cx="1784352" cy="189457"/>
          </a:xfrm>
        </p:spPr>
        <p:txBody>
          <a:bodyPr anchor="ctr">
            <a:normAutofit/>
          </a:bodyPr>
          <a:lstStyle/>
          <a:p>
            <a:r>
              <a:rPr lang="en-US"/>
              <a:t>Capstone project</a:t>
            </a:r>
            <a:endParaRPr lang="en-US" dirty="0"/>
          </a:p>
        </p:txBody>
      </p:sp>
    </p:spTree>
    <p:extLst>
      <p:ext uri="{BB962C8B-B14F-4D97-AF65-F5344CB8AC3E}">
        <p14:creationId xmlns:p14="http://schemas.microsoft.com/office/powerpoint/2010/main" val="2929051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35</a:t>
            </a:fld>
            <a:endParaRPr lang="en-US" dirty="0"/>
          </a:p>
        </p:txBody>
      </p:sp>
      <p:sp>
        <p:nvSpPr>
          <p:cNvPr id="9" name="Title 1">
            <a:extLst>
              <a:ext uri="{FF2B5EF4-FFF2-40B4-BE49-F238E27FC236}">
                <a16:creationId xmlns:a16="http://schemas.microsoft.com/office/drawing/2014/main" id="{FFEA3068-8C5D-F6C6-4901-B9C2758B67DF}"/>
              </a:ext>
            </a:extLst>
          </p:cNvPr>
          <p:cNvSpPr txBox="1">
            <a:spLocks/>
          </p:cNvSpPr>
          <p:nvPr/>
        </p:nvSpPr>
        <p:spPr>
          <a:xfrm>
            <a:off x="1223493" y="384174"/>
            <a:ext cx="5017093" cy="1162050"/>
          </a:xfrm>
          <a:prstGeom prst="rect">
            <a:avLst/>
          </a:prstGeom>
          <a:solidFill>
            <a:schemeClr val="accent2"/>
          </a:solidFill>
          <a:ln>
            <a:solidFill>
              <a:schemeClr val="accent2">
                <a:lumMod val="10000"/>
              </a:schemeClr>
            </a:solidFill>
          </a:ln>
        </p:spPr>
        <p:txBody>
          <a:bodyPr vert="horz" lIns="0" tIns="0" rIns="0" bIns="0" rtlCol="0" anchor="t" anchorCtr="0">
            <a:noAutofit/>
          </a:bodyPr>
          <a:lstStyle>
            <a:lvl1pPr algn="ctr"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pPr>
              <a:lnSpc>
                <a:spcPct val="100000"/>
              </a:lnSpc>
            </a:pPr>
            <a:r>
              <a:rPr lang="en-US" sz="2400" b="1" dirty="0">
                <a:latin typeface="Calibri" panose="020F0502020204030204" pitchFamily="34" charset="0"/>
                <a:ea typeface="Calibri" panose="020F0502020204030204" pitchFamily="34" charset="0"/>
                <a:cs typeface="Calibri" panose="020F0502020204030204" pitchFamily="34" charset="0"/>
              </a:rPr>
              <a:t>Average overall delivery time at month and delivery area level</a:t>
            </a:r>
          </a:p>
        </p:txBody>
      </p:sp>
      <p:graphicFrame>
        <p:nvGraphicFramePr>
          <p:cNvPr id="3" name="Object 2">
            <a:extLst>
              <a:ext uri="{FF2B5EF4-FFF2-40B4-BE49-F238E27FC236}">
                <a16:creationId xmlns:a16="http://schemas.microsoft.com/office/drawing/2014/main" id="{C5978F1D-D6D2-1F86-8E9D-6EA46CAE3533}"/>
              </a:ext>
            </a:extLst>
          </p:cNvPr>
          <p:cNvGraphicFramePr>
            <a:graphicFrameLocks noChangeAspect="1"/>
          </p:cNvGraphicFramePr>
          <p:nvPr>
            <p:extLst>
              <p:ext uri="{D42A27DB-BD31-4B8C-83A1-F6EECF244321}">
                <p14:modId xmlns:p14="http://schemas.microsoft.com/office/powerpoint/2010/main" val="1960405102"/>
              </p:ext>
            </p:extLst>
          </p:nvPr>
        </p:nvGraphicFramePr>
        <p:xfrm>
          <a:off x="6831509" y="171450"/>
          <a:ext cx="5272402" cy="6515100"/>
        </p:xfrm>
        <a:graphic>
          <a:graphicData uri="http://schemas.openxmlformats.org/presentationml/2006/ole">
            <mc:AlternateContent xmlns:mc="http://schemas.openxmlformats.org/markup-compatibility/2006">
              <mc:Choice xmlns:v="urn:schemas-microsoft-com:vml" Requires="v">
                <p:oleObj name="Worksheet" r:id="rId2" imgW="8016098" imgH="9905795" progId="Excel.Sheet.12">
                  <p:embed/>
                </p:oleObj>
              </mc:Choice>
              <mc:Fallback>
                <p:oleObj name="Worksheet" r:id="rId2" imgW="8016098" imgH="9905795" progId="Excel.Sheet.12">
                  <p:embed/>
                  <p:pic>
                    <p:nvPicPr>
                      <p:cNvPr id="0" name=""/>
                      <p:cNvPicPr/>
                      <p:nvPr/>
                    </p:nvPicPr>
                    <p:blipFill>
                      <a:blip r:embed="rId3"/>
                      <a:stretch>
                        <a:fillRect/>
                      </a:stretch>
                    </p:blipFill>
                    <p:spPr>
                      <a:xfrm>
                        <a:off x="6831509" y="171450"/>
                        <a:ext cx="5272402" cy="6515100"/>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E7E16413-5675-546A-43DB-9F0162CA5808}"/>
              </a:ext>
            </a:extLst>
          </p:cNvPr>
          <p:cNvSpPr txBox="1"/>
          <p:nvPr/>
        </p:nvSpPr>
        <p:spPr>
          <a:xfrm>
            <a:off x="877824" y="1844192"/>
            <a:ext cx="5708433" cy="4616648"/>
          </a:xfrm>
          <a:prstGeom prst="rect">
            <a:avLst/>
          </a:prstGeom>
        </p:spPr>
        <p:txBody>
          <a:bodyPr vert="horz" lIns="0" tIns="0" rIns="0" bIns="0" rtlCol="0">
            <a:noAutofit/>
          </a:bodyPr>
          <a:lstStyle>
            <a:lvl1pPr marL="342900" lvl="0" indent="-342900">
              <a:lnSpc>
                <a:spcPct val="100000"/>
              </a:lnSpc>
              <a:spcBef>
                <a:spcPts val="1000"/>
              </a:spcBef>
              <a:spcAft>
                <a:spcPts val="800"/>
              </a:spcAft>
              <a:buSzPts val="1000"/>
              <a:buFont typeface="Symbol" panose="05050102010706020507" pitchFamily="18" charset="2"/>
              <a:buChar char=""/>
              <a:tabLst>
                <a:tab pos="457200" algn="l"/>
              </a:tabLst>
              <a:defRPr b="0" i="0" spc="0" baseline="0">
                <a:effectLst/>
                <a:latin typeface="Calibri" panose="020F0502020204030204" pitchFamily="34" charset="0"/>
                <a:ea typeface="Calibri" panose="020F0502020204030204" pitchFamily="34"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000" b="0" i="0" spc="0" baseline="0"/>
            </a:lvl2pPr>
            <a:lvl3pPr marL="1143000" indent="-228600">
              <a:lnSpc>
                <a:spcPct val="90000"/>
              </a:lnSpc>
              <a:spcBef>
                <a:spcPts val="500"/>
              </a:spcBef>
              <a:buFont typeface="Arial" panose="020B0604020202020204" pitchFamily="34" charset="0"/>
              <a:buChar char="•"/>
              <a:defRPr b="0" i="0" spc="0" baseline="0"/>
            </a:lvl3pPr>
            <a:lvl4pPr marL="1600200" indent="-228600">
              <a:lnSpc>
                <a:spcPct val="90000"/>
              </a:lnSpc>
              <a:spcBef>
                <a:spcPts val="500"/>
              </a:spcBef>
              <a:buFont typeface="Arial" panose="020B0604020202020204" pitchFamily="34" charset="0"/>
              <a:buChar char="•"/>
              <a:defRPr sz="1600" b="0" i="0" spc="0" baseline="0"/>
            </a:lvl4pPr>
            <a:lvl5pPr marL="2057400" indent="-228600">
              <a:lnSpc>
                <a:spcPct val="90000"/>
              </a:lnSpc>
              <a:spcBef>
                <a:spcPts val="500"/>
              </a:spcBef>
              <a:buFont typeface="Arial" panose="020B0604020202020204" pitchFamily="34" charset="0"/>
              <a:buChar char="•"/>
              <a:defRPr sz="1400" b="0" i="0" spc="0" baseline="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IN" dirty="0"/>
              <a:t>The data showcases variations in the average overall delivery time across different delivery areas.</a:t>
            </a:r>
          </a:p>
          <a:p>
            <a:r>
              <a:rPr lang="en-IN" dirty="0"/>
              <a:t>Bellandur, </a:t>
            </a:r>
            <a:r>
              <a:rPr lang="en-IN" dirty="0" err="1"/>
              <a:t>Ecospace</a:t>
            </a:r>
            <a:r>
              <a:rPr lang="en-IN" dirty="0"/>
              <a:t> displays the lowest average delivery time, totalling 21 minutes and 19 seconds.</a:t>
            </a:r>
          </a:p>
          <a:p>
            <a:r>
              <a:rPr lang="en-IN" dirty="0"/>
              <a:t>Mahadevapura, </a:t>
            </a:r>
            <a:r>
              <a:rPr lang="en-IN" dirty="0" err="1"/>
              <a:t>Vimanapura</a:t>
            </a:r>
            <a:r>
              <a:rPr lang="en-IN" dirty="0"/>
              <a:t>, and </a:t>
            </a:r>
            <a:r>
              <a:rPr lang="en-IN" dirty="0" err="1"/>
              <a:t>Brookefield</a:t>
            </a:r>
            <a:r>
              <a:rPr lang="en-IN" dirty="0"/>
              <a:t> exhibit the longest average delivery times, exceeding two hours.</a:t>
            </a:r>
          </a:p>
          <a:p>
            <a:r>
              <a:rPr lang="en-IN" dirty="0"/>
              <a:t>Generally, there's a significant range in delivery times, from less than 30 minutes to over two hours.</a:t>
            </a:r>
          </a:p>
          <a:p>
            <a:r>
              <a:rPr lang="en-IN" dirty="0"/>
              <a:t>This data suggests considerable diversity in delivery efficiency among different areas, potentially indicating logistical challenges or varying distances covered during deliveries.</a:t>
            </a:r>
          </a:p>
        </p:txBody>
      </p:sp>
    </p:spTree>
    <p:extLst>
      <p:ext uri="{BB962C8B-B14F-4D97-AF65-F5344CB8AC3E}">
        <p14:creationId xmlns:p14="http://schemas.microsoft.com/office/powerpoint/2010/main" val="25279105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36</a:t>
            </a:fld>
            <a:endParaRPr lang="en-US" dirty="0"/>
          </a:p>
        </p:txBody>
      </p:sp>
      <p:sp>
        <p:nvSpPr>
          <p:cNvPr id="9" name="Title 1">
            <a:extLst>
              <a:ext uri="{FF2B5EF4-FFF2-40B4-BE49-F238E27FC236}">
                <a16:creationId xmlns:a16="http://schemas.microsoft.com/office/drawing/2014/main" id="{FFEA3068-8C5D-F6C6-4901-B9C2758B67DF}"/>
              </a:ext>
            </a:extLst>
          </p:cNvPr>
          <p:cNvSpPr txBox="1">
            <a:spLocks/>
          </p:cNvSpPr>
          <p:nvPr/>
        </p:nvSpPr>
        <p:spPr>
          <a:xfrm>
            <a:off x="877825" y="171451"/>
            <a:ext cx="11031600" cy="482598"/>
          </a:xfrm>
          <a:prstGeom prst="rect">
            <a:avLst/>
          </a:prstGeom>
          <a:solidFill>
            <a:schemeClr val="accent2"/>
          </a:solidFill>
          <a:ln>
            <a:solidFill>
              <a:schemeClr val="accent2">
                <a:lumMod val="10000"/>
              </a:schemeClr>
            </a:solidFill>
          </a:ln>
        </p:spPr>
        <p:txBody>
          <a:bodyPr vert="horz" lIns="0" tIns="0" rIns="0" bIns="0" rtlCol="0" anchor="ctr" anchorCtr="0">
            <a:noAutofit/>
          </a:bodyPr>
          <a:lstStyle>
            <a:lvl1pPr algn="ctr"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pPr>
              <a:lnSpc>
                <a:spcPct val="100000"/>
              </a:lnSpc>
            </a:pPr>
            <a:r>
              <a:rPr lang="en-US" sz="2200" b="1" dirty="0">
                <a:latin typeface="Calibri" panose="020F0502020204030204" pitchFamily="34" charset="0"/>
                <a:ea typeface="Calibri" panose="020F0502020204030204" pitchFamily="34" charset="0"/>
                <a:cs typeface="Calibri" panose="020F0502020204030204" pitchFamily="34" charset="0"/>
              </a:rPr>
              <a:t>Average overall delivery time at month and delivery area level</a:t>
            </a:r>
          </a:p>
        </p:txBody>
      </p:sp>
      <p:graphicFrame>
        <p:nvGraphicFramePr>
          <p:cNvPr id="6" name="Chart 5">
            <a:extLst>
              <a:ext uri="{FF2B5EF4-FFF2-40B4-BE49-F238E27FC236}">
                <a16:creationId xmlns:a16="http://schemas.microsoft.com/office/drawing/2014/main" id="{CDEE6DAB-8330-AC2B-5FC6-4B74693AC327}"/>
              </a:ext>
            </a:extLst>
          </p:cNvPr>
          <p:cNvGraphicFramePr/>
          <p:nvPr>
            <p:extLst>
              <p:ext uri="{D42A27DB-BD31-4B8C-83A1-F6EECF244321}">
                <p14:modId xmlns:p14="http://schemas.microsoft.com/office/powerpoint/2010/main" val="2816802026"/>
              </p:ext>
            </p:extLst>
          </p:nvPr>
        </p:nvGraphicFramePr>
        <p:xfrm>
          <a:off x="877824" y="863599"/>
          <a:ext cx="6159500" cy="541972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 name="Chart 1">
            <a:extLst>
              <a:ext uri="{FF2B5EF4-FFF2-40B4-BE49-F238E27FC236}">
                <a16:creationId xmlns:a16="http://schemas.microsoft.com/office/drawing/2014/main" id="{93864546-1ABB-97AB-0D6C-70B110E45277}"/>
              </a:ext>
            </a:extLst>
          </p:cNvPr>
          <p:cNvGraphicFramePr/>
          <p:nvPr>
            <p:extLst>
              <p:ext uri="{D42A27DB-BD31-4B8C-83A1-F6EECF244321}">
                <p14:modId xmlns:p14="http://schemas.microsoft.com/office/powerpoint/2010/main" val="4289010688"/>
              </p:ext>
            </p:extLst>
          </p:nvPr>
        </p:nvGraphicFramePr>
        <p:xfrm>
          <a:off x="7171195" y="1555750"/>
          <a:ext cx="4919203" cy="37465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954060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37</a:t>
            </a:fld>
            <a:endParaRPr lang="en-US" dirty="0"/>
          </a:p>
        </p:txBody>
      </p:sp>
      <p:sp>
        <p:nvSpPr>
          <p:cNvPr id="9" name="Title 1">
            <a:extLst>
              <a:ext uri="{FF2B5EF4-FFF2-40B4-BE49-F238E27FC236}">
                <a16:creationId xmlns:a16="http://schemas.microsoft.com/office/drawing/2014/main" id="{FFEA3068-8C5D-F6C6-4901-B9C2758B67DF}"/>
              </a:ext>
            </a:extLst>
          </p:cNvPr>
          <p:cNvSpPr txBox="1">
            <a:spLocks/>
          </p:cNvSpPr>
          <p:nvPr/>
        </p:nvSpPr>
        <p:spPr>
          <a:xfrm>
            <a:off x="877824" y="104776"/>
            <a:ext cx="11066526" cy="644524"/>
          </a:xfrm>
          <a:prstGeom prst="rect">
            <a:avLst/>
          </a:prstGeom>
          <a:solidFill>
            <a:schemeClr val="accent2"/>
          </a:solidFill>
          <a:ln>
            <a:solidFill>
              <a:schemeClr val="accent2">
                <a:lumMod val="10000"/>
              </a:schemeClr>
            </a:solidFill>
          </a:ln>
        </p:spPr>
        <p:txBody>
          <a:bodyPr vert="horz" lIns="0" tIns="0" rIns="0" bIns="0" rtlCol="0" anchor="ctr" anchorCtr="0">
            <a:noAutofit/>
          </a:bodyPr>
          <a:lstStyle>
            <a:lvl1pPr algn="ctr"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pPr>
              <a:lnSpc>
                <a:spcPct val="150000"/>
              </a:lnSpc>
            </a:pPr>
            <a:r>
              <a:rPr lang="en-US" sz="2000" b="1" dirty="0">
                <a:latin typeface="Calibri" panose="020F0502020204030204" pitchFamily="34" charset="0"/>
                <a:ea typeface="Calibri" panose="020F0502020204030204" pitchFamily="34" charset="0"/>
                <a:cs typeface="Calibri" panose="020F0502020204030204" pitchFamily="34" charset="0"/>
              </a:rPr>
              <a:t>Average Overall delivery time at month and weekday/weekend level</a:t>
            </a:r>
          </a:p>
        </p:txBody>
      </p:sp>
      <p:graphicFrame>
        <p:nvGraphicFramePr>
          <p:cNvPr id="3" name="Chart 2">
            <a:extLst>
              <a:ext uri="{FF2B5EF4-FFF2-40B4-BE49-F238E27FC236}">
                <a16:creationId xmlns:a16="http://schemas.microsoft.com/office/drawing/2014/main" id="{30BE04EF-A3DD-F49A-A45F-DEB13F3828E6}"/>
              </a:ext>
            </a:extLst>
          </p:cNvPr>
          <p:cNvGraphicFramePr/>
          <p:nvPr>
            <p:extLst>
              <p:ext uri="{D42A27DB-BD31-4B8C-83A1-F6EECF244321}">
                <p14:modId xmlns:p14="http://schemas.microsoft.com/office/powerpoint/2010/main" val="2382158868"/>
              </p:ext>
            </p:extLst>
          </p:nvPr>
        </p:nvGraphicFramePr>
        <p:xfrm>
          <a:off x="1754124" y="1118234"/>
          <a:ext cx="9332976" cy="537781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486485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38</a:t>
            </a:fld>
            <a:endParaRPr lang="en-US" dirty="0"/>
          </a:p>
        </p:txBody>
      </p:sp>
      <p:sp>
        <p:nvSpPr>
          <p:cNvPr id="9" name="Title 1">
            <a:extLst>
              <a:ext uri="{FF2B5EF4-FFF2-40B4-BE49-F238E27FC236}">
                <a16:creationId xmlns:a16="http://schemas.microsoft.com/office/drawing/2014/main" id="{FFEA3068-8C5D-F6C6-4901-B9C2758B67DF}"/>
              </a:ext>
            </a:extLst>
          </p:cNvPr>
          <p:cNvSpPr txBox="1">
            <a:spLocks/>
          </p:cNvSpPr>
          <p:nvPr/>
        </p:nvSpPr>
        <p:spPr>
          <a:xfrm>
            <a:off x="1725316" y="247650"/>
            <a:ext cx="8741367" cy="577849"/>
          </a:xfrm>
          <a:prstGeom prst="rect">
            <a:avLst/>
          </a:prstGeom>
          <a:solidFill>
            <a:schemeClr val="accent2"/>
          </a:solidFill>
          <a:ln>
            <a:solidFill>
              <a:schemeClr val="accent2">
                <a:lumMod val="10000"/>
              </a:schemeClr>
            </a:solidFill>
          </a:ln>
        </p:spPr>
        <p:txBody>
          <a:bodyPr vert="horz" lIns="0" tIns="0" rIns="0" bIns="0" rtlCol="0" anchor="t" anchorCtr="0">
            <a:noAutofit/>
          </a:bodyPr>
          <a:lstStyle>
            <a:lvl1pPr algn="ctr"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pPr>
              <a:lnSpc>
                <a:spcPct val="150000"/>
              </a:lnSpc>
            </a:pPr>
            <a:r>
              <a:rPr lang="en-US" sz="2400" b="1" dirty="0">
                <a:latin typeface="Calibri" panose="020F0502020204030204" pitchFamily="34" charset="0"/>
                <a:ea typeface="Calibri" panose="020F0502020204030204" pitchFamily="34" charset="0"/>
                <a:cs typeface="Calibri" panose="020F0502020204030204" pitchFamily="34" charset="0"/>
              </a:rPr>
              <a:t>Average overall delivery time at slot level</a:t>
            </a:r>
          </a:p>
        </p:txBody>
      </p:sp>
      <p:graphicFrame>
        <p:nvGraphicFramePr>
          <p:cNvPr id="2" name="Chart 1">
            <a:extLst>
              <a:ext uri="{FF2B5EF4-FFF2-40B4-BE49-F238E27FC236}">
                <a16:creationId xmlns:a16="http://schemas.microsoft.com/office/drawing/2014/main" id="{F8870186-6F9F-5660-AAA0-C63180AAE78B}"/>
              </a:ext>
            </a:extLst>
          </p:cNvPr>
          <p:cNvGraphicFramePr/>
          <p:nvPr>
            <p:extLst>
              <p:ext uri="{D42A27DB-BD31-4B8C-83A1-F6EECF244321}">
                <p14:modId xmlns:p14="http://schemas.microsoft.com/office/powerpoint/2010/main" val="4222941442"/>
              </p:ext>
            </p:extLst>
          </p:nvPr>
        </p:nvGraphicFramePr>
        <p:xfrm>
          <a:off x="2168525" y="1146492"/>
          <a:ext cx="8528050" cy="517810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133925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39</a:t>
            </a:fld>
            <a:endParaRPr lang="en-US" dirty="0"/>
          </a:p>
        </p:txBody>
      </p:sp>
      <p:sp>
        <p:nvSpPr>
          <p:cNvPr id="9" name="Title 1">
            <a:extLst>
              <a:ext uri="{FF2B5EF4-FFF2-40B4-BE49-F238E27FC236}">
                <a16:creationId xmlns:a16="http://schemas.microsoft.com/office/drawing/2014/main" id="{FFEA3068-8C5D-F6C6-4901-B9C2758B67DF}"/>
              </a:ext>
            </a:extLst>
          </p:cNvPr>
          <p:cNvSpPr txBox="1">
            <a:spLocks/>
          </p:cNvSpPr>
          <p:nvPr/>
        </p:nvSpPr>
        <p:spPr>
          <a:xfrm>
            <a:off x="1078907" y="171451"/>
            <a:ext cx="10979743" cy="482598"/>
          </a:xfrm>
          <a:prstGeom prst="rect">
            <a:avLst/>
          </a:prstGeom>
          <a:solidFill>
            <a:schemeClr val="accent2"/>
          </a:solidFill>
          <a:ln>
            <a:solidFill>
              <a:schemeClr val="accent2">
                <a:lumMod val="10000"/>
              </a:schemeClr>
            </a:solidFill>
          </a:ln>
        </p:spPr>
        <p:txBody>
          <a:bodyPr vert="horz" lIns="0" tIns="0" rIns="0" bIns="0" rtlCol="0" anchor="t" anchorCtr="0">
            <a:noAutofit/>
          </a:bodyPr>
          <a:lstStyle>
            <a:lvl1pPr algn="ctr"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pPr>
              <a:lnSpc>
                <a:spcPct val="150000"/>
              </a:lnSpc>
            </a:pPr>
            <a:r>
              <a:rPr lang="en-US" sz="2000" b="1" dirty="0">
                <a:latin typeface="Calibri" panose="020F0502020204030204" pitchFamily="34" charset="0"/>
                <a:ea typeface="Calibri" panose="020F0502020204030204" pitchFamily="34" charset="0"/>
                <a:cs typeface="Calibri" panose="020F0502020204030204" pitchFamily="34" charset="0"/>
              </a:rPr>
              <a:t>Pattern changes in delivery charges with delivery area</a:t>
            </a:r>
          </a:p>
        </p:txBody>
      </p:sp>
      <p:graphicFrame>
        <p:nvGraphicFramePr>
          <p:cNvPr id="3" name="Chart 2">
            <a:extLst>
              <a:ext uri="{FF2B5EF4-FFF2-40B4-BE49-F238E27FC236}">
                <a16:creationId xmlns:a16="http://schemas.microsoft.com/office/drawing/2014/main" id="{96165289-C148-50A1-74CE-5E0D46CAD9B9}"/>
              </a:ext>
            </a:extLst>
          </p:cNvPr>
          <p:cNvGraphicFramePr/>
          <p:nvPr>
            <p:extLst>
              <p:ext uri="{D42A27DB-BD31-4B8C-83A1-F6EECF244321}">
                <p14:modId xmlns:p14="http://schemas.microsoft.com/office/powerpoint/2010/main" val="1295659231"/>
              </p:ext>
            </p:extLst>
          </p:nvPr>
        </p:nvGraphicFramePr>
        <p:xfrm>
          <a:off x="1728808" y="930910"/>
          <a:ext cx="9679940" cy="560324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36896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White DNA structure">
            <a:extLst>
              <a:ext uri="{FF2B5EF4-FFF2-40B4-BE49-F238E27FC236}">
                <a16:creationId xmlns:a16="http://schemas.microsoft.com/office/drawing/2014/main" id="{7F21F877-E428-8BB2-045F-D9FA57744C27}"/>
              </a:ext>
            </a:extLst>
          </p:cNvPr>
          <p:cNvPicPr>
            <a:picLocks noGrp="1" noChangeAspect="1"/>
          </p:cNvPicPr>
          <p:nvPr>
            <p:ph type="pic" sz="quarter" idx="10"/>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p:blipFill>
        <p:spPr/>
      </p:pic>
      <p:sp>
        <p:nvSpPr>
          <p:cNvPr id="3" name="Title 2">
            <a:extLst>
              <a:ext uri="{FF2B5EF4-FFF2-40B4-BE49-F238E27FC236}">
                <a16:creationId xmlns:a16="http://schemas.microsoft.com/office/drawing/2014/main" id="{03924A06-2533-68FE-6815-A6208AD97D3D}"/>
              </a:ext>
            </a:extLst>
          </p:cNvPr>
          <p:cNvSpPr>
            <a:spLocks noGrp="1"/>
          </p:cNvSpPr>
          <p:nvPr>
            <p:ph type="title"/>
          </p:nvPr>
        </p:nvSpPr>
        <p:spPr>
          <a:xfrm>
            <a:off x="2040636" y="2174034"/>
            <a:ext cx="8110728" cy="2575248"/>
          </a:xfrm>
        </p:spPr>
        <p:txBody>
          <a:bodyPr/>
          <a:lstStyle/>
          <a:p>
            <a:pPr>
              <a:lnSpc>
                <a:spcPct val="100000"/>
              </a:lnSpc>
            </a:pPr>
            <a:r>
              <a:rPr lang="en-US" sz="6000" b="1" dirty="0"/>
              <a:t>Order level analysis</a:t>
            </a:r>
          </a:p>
        </p:txBody>
      </p:sp>
    </p:spTree>
    <p:extLst>
      <p:ext uri="{BB962C8B-B14F-4D97-AF65-F5344CB8AC3E}">
        <p14:creationId xmlns:p14="http://schemas.microsoft.com/office/powerpoint/2010/main" val="29244170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9DAADF85-A479-7797-B775-BEC735484239}"/>
              </a:ext>
            </a:extLst>
          </p:cNvPr>
          <p:cNvSpPr>
            <a:spLocks noGrp="1"/>
          </p:cNvSpPr>
          <p:nvPr>
            <p:ph type="ftr" sz="quarter" idx="12"/>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4D573E4D-D096-DA02-6E8D-C161D57C298E}"/>
              </a:ext>
            </a:extLst>
          </p:cNvPr>
          <p:cNvSpPr>
            <a:spLocks noGrp="1"/>
          </p:cNvSpPr>
          <p:nvPr>
            <p:ph type="sldNum" sz="quarter" idx="11"/>
          </p:nvPr>
        </p:nvSpPr>
        <p:spPr/>
        <p:txBody>
          <a:bodyPr/>
          <a:lstStyle/>
          <a:p>
            <a:fld id="{75DF2D63-3FF5-D547-96B9-BE9CCD1ABA58}" type="slidenum">
              <a:rPr lang="en-US" smtClean="0"/>
              <a:pPr/>
              <a:t>40</a:t>
            </a:fld>
            <a:endParaRPr lang="en-US" dirty="0"/>
          </a:p>
        </p:txBody>
      </p:sp>
      <p:sp>
        <p:nvSpPr>
          <p:cNvPr id="9" name="Title 1">
            <a:extLst>
              <a:ext uri="{FF2B5EF4-FFF2-40B4-BE49-F238E27FC236}">
                <a16:creationId xmlns:a16="http://schemas.microsoft.com/office/drawing/2014/main" id="{FFEA3068-8C5D-F6C6-4901-B9C2758B67DF}"/>
              </a:ext>
            </a:extLst>
          </p:cNvPr>
          <p:cNvSpPr txBox="1">
            <a:spLocks/>
          </p:cNvSpPr>
          <p:nvPr/>
        </p:nvSpPr>
        <p:spPr>
          <a:xfrm>
            <a:off x="1198105" y="260349"/>
            <a:ext cx="10439400" cy="577849"/>
          </a:xfrm>
          <a:prstGeom prst="rect">
            <a:avLst/>
          </a:prstGeom>
          <a:solidFill>
            <a:schemeClr val="accent2"/>
          </a:solidFill>
          <a:ln>
            <a:solidFill>
              <a:schemeClr val="accent2">
                <a:lumMod val="10000"/>
              </a:schemeClr>
            </a:solidFill>
          </a:ln>
        </p:spPr>
        <p:txBody>
          <a:bodyPr vert="horz" lIns="0" tIns="0" rIns="0" bIns="0" rtlCol="0" anchor="t" anchorCtr="0">
            <a:noAutofit/>
          </a:bodyPr>
          <a:lstStyle>
            <a:lvl1pPr algn="ctr" defTabSz="914400" rtl="0" eaLnBrk="1" latinLnBrk="0" hangingPunct="1">
              <a:lnSpc>
                <a:spcPct val="90000"/>
              </a:lnSpc>
              <a:spcBef>
                <a:spcPct val="0"/>
              </a:spcBef>
              <a:buNone/>
              <a:defRPr sz="4800" kern="1200" cap="all" spc="300" baseline="0">
                <a:solidFill>
                  <a:schemeClr val="tx1"/>
                </a:solidFill>
                <a:latin typeface="+mj-lt"/>
                <a:ea typeface="+mj-ea"/>
                <a:cs typeface="Posterama" panose="020B0504020200020000" pitchFamily="34" charset="0"/>
              </a:defRPr>
            </a:lvl1pPr>
          </a:lstStyle>
          <a:p>
            <a:pPr>
              <a:lnSpc>
                <a:spcPct val="150000"/>
              </a:lnSpc>
            </a:pPr>
            <a:r>
              <a:rPr lang="en-US" sz="2400" b="1" dirty="0">
                <a:latin typeface="Calibri" panose="020F0502020204030204" pitchFamily="34" charset="0"/>
                <a:ea typeface="Calibri" panose="020F0502020204030204" pitchFamily="34" charset="0"/>
                <a:cs typeface="Calibri" panose="020F0502020204030204" pitchFamily="34" charset="0"/>
              </a:rPr>
              <a:t>Pattern changes in delivery charges with slot</a:t>
            </a:r>
          </a:p>
        </p:txBody>
      </p:sp>
      <p:graphicFrame>
        <p:nvGraphicFramePr>
          <p:cNvPr id="2" name="Chart 1">
            <a:extLst>
              <a:ext uri="{FF2B5EF4-FFF2-40B4-BE49-F238E27FC236}">
                <a16:creationId xmlns:a16="http://schemas.microsoft.com/office/drawing/2014/main" id="{3AD3699C-982B-5F1F-DDE6-C4F6E019B415}"/>
              </a:ext>
            </a:extLst>
          </p:cNvPr>
          <p:cNvGraphicFramePr/>
          <p:nvPr>
            <p:extLst>
              <p:ext uri="{D42A27DB-BD31-4B8C-83A1-F6EECF244321}">
                <p14:modId xmlns:p14="http://schemas.microsoft.com/office/powerpoint/2010/main" val="926706683"/>
              </p:ext>
            </p:extLst>
          </p:nvPr>
        </p:nvGraphicFramePr>
        <p:xfrm>
          <a:off x="2266949" y="1114425"/>
          <a:ext cx="8658225" cy="51815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355339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B7103A8-AEEA-50D3-BE61-CC85D24BDF23}"/>
              </a:ext>
            </a:extLst>
          </p:cNvPr>
          <p:cNvSpPr>
            <a:spLocks noGrp="1"/>
          </p:cNvSpPr>
          <p:nvPr>
            <p:ph type="title"/>
          </p:nvPr>
        </p:nvSpPr>
        <p:spPr/>
        <p:txBody>
          <a:bodyPr/>
          <a:lstStyle/>
          <a:p>
            <a:r>
              <a:rPr lang="en-US" dirty="0"/>
              <a:t>Summary </a:t>
            </a:r>
          </a:p>
        </p:txBody>
      </p:sp>
      <p:sp>
        <p:nvSpPr>
          <p:cNvPr id="3" name="Footer Placeholder 2">
            <a:extLst>
              <a:ext uri="{FF2B5EF4-FFF2-40B4-BE49-F238E27FC236}">
                <a16:creationId xmlns:a16="http://schemas.microsoft.com/office/drawing/2014/main" id="{AA5BCABC-85E9-BA68-F054-2D77592245F0}"/>
              </a:ext>
            </a:extLst>
          </p:cNvPr>
          <p:cNvSpPr>
            <a:spLocks noGrp="1"/>
          </p:cNvSpPr>
          <p:nvPr>
            <p:ph type="ftr" sz="quarter" idx="11"/>
          </p:nvPr>
        </p:nvSpPr>
        <p:spPr/>
        <p:txBody>
          <a:bodyPr/>
          <a:lstStyle/>
          <a:p>
            <a:r>
              <a:rPr lang="en-US" dirty="0"/>
              <a:t>presentation title</a:t>
            </a:r>
          </a:p>
        </p:txBody>
      </p:sp>
      <p:sp>
        <p:nvSpPr>
          <p:cNvPr id="2" name="Slide Number Placeholder 1">
            <a:extLst>
              <a:ext uri="{FF2B5EF4-FFF2-40B4-BE49-F238E27FC236}">
                <a16:creationId xmlns:a16="http://schemas.microsoft.com/office/drawing/2014/main" id="{1A978ADB-AD70-DE7C-4643-85C48AE12770}"/>
              </a:ext>
            </a:extLst>
          </p:cNvPr>
          <p:cNvSpPr>
            <a:spLocks noGrp="1"/>
          </p:cNvSpPr>
          <p:nvPr>
            <p:ph type="sldNum" sz="quarter" idx="10"/>
          </p:nvPr>
        </p:nvSpPr>
        <p:spPr/>
        <p:txBody>
          <a:bodyPr/>
          <a:lstStyle/>
          <a:p>
            <a:fld id="{75DF2D63-3FF5-D547-96B9-BE9CCD1ABA58}" type="slidenum">
              <a:rPr lang="en-US" smtClean="0"/>
              <a:pPr/>
              <a:t>41</a:t>
            </a:fld>
            <a:endParaRPr lang="en-US" dirty="0"/>
          </a:p>
        </p:txBody>
      </p:sp>
      <p:sp>
        <p:nvSpPr>
          <p:cNvPr id="4" name="Text Placeholder 3">
            <a:extLst>
              <a:ext uri="{FF2B5EF4-FFF2-40B4-BE49-F238E27FC236}">
                <a16:creationId xmlns:a16="http://schemas.microsoft.com/office/drawing/2014/main" id="{68003147-27BE-7492-36B6-F405F1156F31}"/>
              </a:ext>
            </a:extLst>
          </p:cNvPr>
          <p:cNvSpPr>
            <a:spLocks noGrp="1"/>
          </p:cNvSpPr>
          <p:nvPr>
            <p:ph type="body" sz="quarter" idx="12"/>
          </p:nvPr>
        </p:nvSpPr>
        <p:spPr>
          <a:xfrm>
            <a:off x="420624" y="1363579"/>
            <a:ext cx="11498660" cy="5085347"/>
          </a:xfrm>
        </p:spPr>
        <p:txBody>
          <a:bodyPr/>
          <a:lstStyle/>
          <a:p>
            <a:pPr algn="l">
              <a:buFont typeface="+mj-lt"/>
              <a:buAutoNum type="arabicPeriod"/>
            </a:pPr>
            <a:endParaRPr lang="en-US" b="1" i="0" dirty="0">
              <a:effectLst/>
              <a:latin typeface="Söhne"/>
            </a:endParaRPr>
          </a:p>
          <a:p>
            <a:pPr algn="l">
              <a:buFont typeface="+mj-lt"/>
              <a:buAutoNum type="arabicPeriod"/>
            </a:pPr>
            <a:endParaRPr lang="en-US" b="1" dirty="0">
              <a:latin typeface="Söhne"/>
            </a:endParaRPr>
          </a:p>
          <a:p>
            <a:pPr algn="l">
              <a:buFont typeface="+mj-lt"/>
              <a:buAutoNum type="arabicPeriod"/>
            </a:pPr>
            <a:endParaRPr lang="en-US" b="1" i="0" dirty="0">
              <a:effectLst/>
              <a:latin typeface="Söhne"/>
            </a:endParaRPr>
          </a:p>
          <a:p>
            <a:pPr algn="l"/>
            <a:r>
              <a:rPr lang="en-US" b="1" i="0" dirty="0">
                <a:effectLst/>
                <a:latin typeface="Söhne"/>
              </a:rPr>
              <a:t>Geographical Analysis of Discounts:</a:t>
            </a:r>
            <a:r>
              <a:rPr lang="en-US" b="0" i="0" dirty="0">
                <a:effectLst/>
                <a:latin typeface="Söhne"/>
              </a:rPr>
              <a:t> Various geographic areas exhibit diverse discount rates, ranging from 0.0% to 35.6%. This highlights a location-based strategy in offering discounts, possibly targeting specific customer segments or aiming to boost sales in certain areas.</a:t>
            </a:r>
          </a:p>
          <a:p>
            <a:pPr algn="l"/>
            <a:endParaRPr lang="en-US" b="0" i="0" dirty="0">
              <a:effectLst/>
              <a:latin typeface="Söhne"/>
            </a:endParaRPr>
          </a:p>
          <a:p>
            <a:pPr algn="l"/>
            <a:r>
              <a:rPr lang="en-US" b="1" i="0" dirty="0">
                <a:effectLst/>
                <a:latin typeface="Söhne"/>
              </a:rPr>
              <a:t>Completion Rate Insights:</a:t>
            </a:r>
            <a:r>
              <a:rPr lang="en-US" b="0" i="0" dirty="0">
                <a:effectLst/>
                <a:latin typeface="Söhne"/>
              </a:rPr>
              <a:t> Completion rates show consistency across different slots, days of the week, months, and acquisition sources. This indicates a stable performance across these categories, implying efficient operations and a steady customer base across diverse time frames and sources.</a:t>
            </a:r>
          </a:p>
          <a:p>
            <a:pPr algn="l"/>
            <a:endParaRPr lang="en-US" b="0" i="0" dirty="0">
              <a:effectLst/>
              <a:latin typeface="Söhne"/>
            </a:endParaRPr>
          </a:p>
          <a:p>
            <a:pPr algn="l"/>
            <a:r>
              <a:rPr lang="en-US" b="1" i="0" dirty="0">
                <a:effectLst/>
                <a:latin typeface="Söhne"/>
              </a:rPr>
              <a:t>Order Completion Rate by Month, Day, and Slot:</a:t>
            </a:r>
            <a:r>
              <a:rPr lang="en-US" b="0" i="0" dirty="0">
                <a:effectLst/>
                <a:latin typeface="Söhne"/>
              </a:rPr>
              <a:t> Analyzing completion rates across months, days, and slots reveals various patterns, such as higher completion rates on Sundays, mornings, and during certain months. However, some slots or days exhibit lower completion rates, signaling potential areas for improvement or focused attention.</a:t>
            </a:r>
          </a:p>
          <a:p>
            <a:pPr algn="l"/>
            <a:endParaRPr lang="en-US" dirty="0">
              <a:latin typeface="Söhne"/>
            </a:endParaRPr>
          </a:p>
          <a:p>
            <a:pPr algn="l">
              <a:buFont typeface="+mj-lt"/>
              <a:buAutoNum type="arabicPeriod"/>
            </a:pPr>
            <a:endParaRPr lang="en-US" b="0" i="0" dirty="0">
              <a:effectLst/>
              <a:latin typeface="Söhne"/>
            </a:endParaRPr>
          </a:p>
          <a:p>
            <a:pPr algn="l">
              <a:buFont typeface="+mj-lt"/>
              <a:buAutoNum type="arabicPeriod"/>
            </a:pPr>
            <a:endParaRPr lang="en-US" dirty="0">
              <a:latin typeface="Söhne"/>
            </a:endParaRPr>
          </a:p>
          <a:p>
            <a:pPr algn="l">
              <a:buFont typeface="+mj-lt"/>
              <a:buAutoNum type="arabicPeriod"/>
            </a:pPr>
            <a:endParaRPr lang="en-US" b="0" i="0" dirty="0">
              <a:effectLst/>
              <a:latin typeface="Söhne"/>
            </a:endParaRPr>
          </a:p>
        </p:txBody>
      </p:sp>
    </p:spTree>
    <p:extLst>
      <p:ext uri="{BB962C8B-B14F-4D97-AF65-F5344CB8AC3E}">
        <p14:creationId xmlns:p14="http://schemas.microsoft.com/office/powerpoint/2010/main" val="4094204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B7103A8-AEEA-50D3-BE61-CC85D24BDF23}"/>
              </a:ext>
            </a:extLst>
          </p:cNvPr>
          <p:cNvSpPr>
            <a:spLocks noGrp="1"/>
          </p:cNvSpPr>
          <p:nvPr>
            <p:ph type="title"/>
          </p:nvPr>
        </p:nvSpPr>
        <p:spPr/>
        <p:txBody>
          <a:bodyPr/>
          <a:lstStyle/>
          <a:p>
            <a:r>
              <a:rPr lang="en-US" dirty="0"/>
              <a:t>Summary </a:t>
            </a:r>
          </a:p>
        </p:txBody>
      </p:sp>
      <p:sp>
        <p:nvSpPr>
          <p:cNvPr id="3" name="Footer Placeholder 2">
            <a:extLst>
              <a:ext uri="{FF2B5EF4-FFF2-40B4-BE49-F238E27FC236}">
                <a16:creationId xmlns:a16="http://schemas.microsoft.com/office/drawing/2014/main" id="{AA5BCABC-85E9-BA68-F054-2D77592245F0}"/>
              </a:ext>
            </a:extLst>
          </p:cNvPr>
          <p:cNvSpPr>
            <a:spLocks noGrp="1"/>
          </p:cNvSpPr>
          <p:nvPr>
            <p:ph type="ftr" sz="quarter" idx="11"/>
          </p:nvPr>
        </p:nvSpPr>
        <p:spPr/>
        <p:txBody>
          <a:bodyPr/>
          <a:lstStyle/>
          <a:p>
            <a:r>
              <a:rPr lang="en-US" dirty="0"/>
              <a:t>presentation title</a:t>
            </a:r>
          </a:p>
        </p:txBody>
      </p:sp>
      <p:sp>
        <p:nvSpPr>
          <p:cNvPr id="2" name="Slide Number Placeholder 1">
            <a:extLst>
              <a:ext uri="{FF2B5EF4-FFF2-40B4-BE49-F238E27FC236}">
                <a16:creationId xmlns:a16="http://schemas.microsoft.com/office/drawing/2014/main" id="{1A978ADB-AD70-DE7C-4643-85C48AE12770}"/>
              </a:ext>
            </a:extLst>
          </p:cNvPr>
          <p:cNvSpPr>
            <a:spLocks noGrp="1"/>
          </p:cNvSpPr>
          <p:nvPr>
            <p:ph type="sldNum" sz="quarter" idx="10"/>
          </p:nvPr>
        </p:nvSpPr>
        <p:spPr/>
        <p:txBody>
          <a:bodyPr/>
          <a:lstStyle/>
          <a:p>
            <a:fld id="{75DF2D63-3FF5-D547-96B9-BE9CCD1ABA58}" type="slidenum">
              <a:rPr lang="en-US" smtClean="0"/>
              <a:pPr/>
              <a:t>42</a:t>
            </a:fld>
            <a:endParaRPr lang="en-US" dirty="0"/>
          </a:p>
        </p:txBody>
      </p:sp>
      <p:sp>
        <p:nvSpPr>
          <p:cNvPr id="4" name="Text Placeholder 3">
            <a:extLst>
              <a:ext uri="{FF2B5EF4-FFF2-40B4-BE49-F238E27FC236}">
                <a16:creationId xmlns:a16="http://schemas.microsoft.com/office/drawing/2014/main" id="{68003147-27BE-7492-36B6-F405F1156F31}"/>
              </a:ext>
            </a:extLst>
          </p:cNvPr>
          <p:cNvSpPr>
            <a:spLocks noGrp="1"/>
          </p:cNvSpPr>
          <p:nvPr>
            <p:ph type="body" sz="quarter" idx="12"/>
          </p:nvPr>
        </p:nvSpPr>
        <p:spPr>
          <a:xfrm>
            <a:off x="420624" y="1233491"/>
            <a:ext cx="11498660" cy="5063998"/>
          </a:xfrm>
        </p:spPr>
        <p:txBody>
          <a:bodyPr/>
          <a:lstStyle/>
          <a:p>
            <a:pPr algn="l">
              <a:buFont typeface="+mj-lt"/>
              <a:buAutoNum type="arabicPeriod"/>
            </a:pPr>
            <a:endParaRPr lang="en-US" dirty="0">
              <a:latin typeface="Söhne"/>
            </a:endParaRPr>
          </a:p>
          <a:p>
            <a:pPr algn="l">
              <a:buFont typeface="+mj-lt"/>
              <a:buAutoNum type="arabicPeriod"/>
            </a:pPr>
            <a:endParaRPr lang="en-US" b="0" i="0" dirty="0">
              <a:effectLst/>
              <a:latin typeface="Söhne"/>
            </a:endParaRPr>
          </a:p>
          <a:p>
            <a:pPr algn="l"/>
            <a:endParaRPr lang="en-US" b="1" i="0" dirty="0">
              <a:effectLst/>
              <a:latin typeface="Söhne"/>
            </a:endParaRPr>
          </a:p>
          <a:p>
            <a:pPr algn="l"/>
            <a:endParaRPr lang="en-US" b="1" i="0" dirty="0">
              <a:effectLst/>
              <a:latin typeface="Söhne"/>
            </a:endParaRPr>
          </a:p>
          <a:p>
            <a:pPr algn="l"/>
            <a:r>
              <a:rPr lang="en-US" b="1" i="0" dirty="0">
                <a:effectLst/>
                <a:latin typeface="Söhne"/>
              </a:rPr>
              <a:t>Order Ratings Analysis:</a:t>
            </a:r>
            <a:r>
              <a:rPr lang="en-US" b="0" i="0" dirty="0">
                <a:effectLst/>
                <a:latin typeface="Söhne"/>
              </a:rPr>
              <a:t> Order ratings showcase consistency across slots, numbers of products, delivery charge brackets, and discount ranges. The majority of ratings hover around 4.800 to 5.000, indicating a high level of satisfaction overall.</a:t>
            </a:r>
          </a:p>
          <a:p>
            <a:pPr algn="l"/>
            <a:endParaRPr lang="en-US" b="0" i="0" dirty="0">
              <a:effectLst/>
              <a:latin typeface="Söhne"/>
            </a:endParaRPr>
          </a:p>
          <a:p>
            <a:pPr algn="l"/>
            <a:r>
              <a:rPr lang="en-US" b="1" i="0" dirty="0">
                <a:effectLst/>
                <a:latin typeface="Söhne"/>
              </a:rPr>
              <a:t>Relationship Between Factors and Order Ratings:</a:t>
            </a:r>
            <a:r>
              <a:rPr lang="en-US" b="0" i="0" dirty="0">
                <a:effectLst/>
                <a:latin typeface="Söhne"/>
              </a:rPr>
              <a:t> Larger orders and higher discount brackets tend to yield higher order ratings, suggesting that customers are more satisfied with bulk purchases and higher discounts. Meanwhile, specific ranges within delivery charges display varied impacts on customer satisfaction.</a:t>
            </a:r>
          </a:p>
          <a:p>
            <a:pPr algn="l"/>
            <a:endParaRPr lang="en-US" b="0" i="0" dirty="0">
              <a:effectLst/>
              <a:latin typeface="Söhne"/>
            </a:endParaRPr>
          </a:p>
          <a:p>
            <a:pPr algn="l"/>
            <a:r>
              <a:rPr lang="en-US" b="1" i="0" dirty="0">
                <a:effectLst/>
                <a:latin typeface="Söhne"/>
              </a:rPr>
              <a:t>Time Slots and Customer Satisfaction:</a:t>
            </a:r>
            <a:r>
              <a:rPr lang="en-US" b="0" i="0" dirty="0">
                <a:effectLst/>
                <a:latin typeface="Söhne"/>
              </a:rPr>
              <a:t> Despite minor fluctuations, time slots do not significantly impact order ratings. This suggests a consistent quality of service throughout different times of the day, maintaining overall customer satisfaction.</a:t>
            </a:r>
          </a:p>
          <a:p>
            <a:endParaRPr lang="en-IN" dirty="0"/>
          </a:p>
          <a:p>
            <a:pPr algn="l">
              <a:buFont typeface="+mj-lt"/>
              <a:buAutoNum type="arabicPeriod"/>
            </a:pPr>
            <a:endParaRPr lang="en-US" dirty="0">
              <a:latin typeface="Söhne"/>
            </a:endParaRPr>
          </a:p>
          <a:p>
            <a:pPr algn="l">
              <a:buFont typeface="+mj-lt"/>
              <a:buAutoNum type="arabicPeriod"/>
            </a:pPr>
            <a:endParaRPr lang="en-US" b="0" i="0" dirty="0">
              <a:effectLst/>
              <a:latin typeface="Söhne"/>
            </a:endParaRPr>
          </a:p>
          <a:p>
            <a:pPr algn="l">
              <a:buFont typeface="+mj-lt"/>
              <a:buAutoNum type="arabicPeriod"/>
            </a:pPr>
            <a:endParaRPr lang="en-US" dirty="0">
              <a:latin typeface="Söhne"/>
            </a:endParaRPr>
          </a:p>
          <a:p>
            <a:pPr algn="l">
              <a:buFont typeface="+mj-lt"/>
              <a:buAutoNum type="arabicPeriod"/>
            </a:pPr>
            <a:endParaRPr lang="en-US" b="0" i="0" dirty="0">
              <a:effectLst/>
              <a:latin typeface="Söhne"/>
            </a:endParaRPr>
          </a:p>
        </p:txBody>
      </p:sp>
    </p:spTree>
    <p:extLst>
      <p:ext uri="{BB962C8B-B14F-4D97-AF65-F5344CB8AC3E}">
        <p14:creationId xmlns:p14="http://schemas.microsoft.com/office/powerpoint/2010/main" val="3804246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White DNA structure">
            <a:extLst>
              <a:ext uri="{FF2B5EF4-FFF2-40B4-BE49-F238E27FC236}">
                <a16:creationId xmlns:a16="http://schemas.microsoft.com/office/drawing/2014/main" id="{6D8705D1-EA1F-3113-ABE0-EC474D1F18DA}"/>
              </a:ext>
            </a:extLst>
          </p:cNvPr>
          <p:cNvPicPr>
            <a:picLocks noGrp="1" noChangeAspect="1"/>
          </p:cNvPicPr>
          <p:nvPr>
            <p:ph type="pic" sz="quarter" idx="12"/>
          </p:nvPr>
        </p:nvPicPr>
        <p:blipFill rotWithShape="1">
          <a:blip r:embed="rId2">
            <a:alphaModFix amt="50000"/>
            <a:extLst>
              <a:ext uri="{28A0092B-C50C-407E-A947-70E740481C1C}">
                <a14:useLocalDpi xmlns:a14="http://schemas.microsoft.com/office/drawing/2010/main" val="0"/>
              </a:ext>
            </a:extLst>
          </a:blip>
          <a:srcRect/>
          <a:stretch/>
        </p:blipFill>
        <p:spPr/>
      </p:pic>
      <p:sp>
        <p:nvSpPr>
          <p:cNvPr id="19" name="Title 18">
            <a:extLst>
              <a:ext uri="{FF2B5EF4-FFF2-40B4-BE49-F238E27FC236}">
                <a16:creationId xmlns:a16="http://schemas.microsoft.com/office/drawing/2014/main" id="{1130D679-D78E-1F15-EC3D-4BED6D69B35F}"/>
              </a:ext>
            </a:extLst>
          </p:cNvPr>
          <p:cNvSpPr>
            <a:spLocks noGrp="1"/>
          </p:cNvSpPr>
          <p:nvPr>
            <p:ph type="title"/>
          </p:nvPr>
        </p:nvSpPr>
        <p:spPr/>
        <p:txBody>
          <a:bodyPr/>
          <a:lstStyle/>
          <a:p>
            <a:r>
              <a:rPr lang="en-US" dirty="0"/>
              <a:t>Thank you </a:t>
            </a:r>
          </a:p>
        </p:txBody>
      </p:sp>
      <p:pic>
        <p:nvPicPr>
          <p:cNvPr id="22" name="Picture Placeholder 25" descr="Bacteria cultured in a petri dish for a laboratory or a scientific investigation">
            <a:extLst>
              <a:ext uri="{FF2B5EF4-FFF2-40B4-BE49-F238E27FC236}">
                <a16:creationId xmlns:a16="http://schemas.microsoft.com/office/drawing/2014/main" id="{862BA3D8-52E1-692C-F244-F7882DAD2287}"/>
              </a:ext>
            </a:extLst>
          </p:cNvPr>
          <p:cNvPicPr>
            <a:picLocks noGrp="1" noChangeAspect="1"/>
          </p:cNvPicPr>
          <p:nvPr>
            <p:ph type="pic" sz="quarter" idx="13"/>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p:blipFill>
        <p:spPr/>
      </p:pic>
    </p:spTree>
    <p:extLst>
      <p:ext uri="{BB962C8B-B14F-4D97-AF65-F5344CB8AC3E}">
        <p14:creationId xmlns:p14="http://schemas.microsoft.com/office/powerpoint/2010/main" val="3334127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EB422-1287-FCEB-63CE-599FDC8468D8}"/>
              </a:ext>
            </a:extLst>
          </p:cNvPr>
          <p:cNvSpPr>
            <a:spLocks noGrp="1"/>
          </p:cNvSpPr>
          <p:nvPr>
            <p:ph type="title"/>
          </p:nvPr>
        </p:nvSpPr>
        <p:spPr>
          <a:xfrm>
            <a:off x="1102505" y="870660"/>
            <a:ext cx="6114724" cy="639147"/>
          </a:xfrm>
        </p:spPr>
        <p:txBody>
          <a:bodyPr anchor="b">
            <a:normAutofit/>
          </a:bodyPr>
          <a:lstStyle/>
          <a:p>
            <a:r>
              <a:rPr lang="en-US" b="1" dirty="0"/>
              <a:t>Order level analysis:</a:t>
            </a:r>
          </a:p>
        </p:txBody>
      </p:sp>
      <p:sp>
        <p:nvSpPr>
          <p:cNvPr id="3" name="Content Placeholder 2">
            <a:extLst>
              <a:ext uri="{FF2B5EF4-FFF2-40B4-BE49-F238E27FC236}">
                <a16:creationId xmlns:a16="http://schemas.microsoft.com/office/drawing/2014/main" id="{4D038CD2-9585-7E51-5359-D52935A77DF0}"/>
              </a:ext>
            </a:extLst>
          </p:cNvPr>
          <p:cNvSpPr>
            <a:spLocks noGrp="1"/>
          </p:cNvSpPr>
          <p:nvPr>
            <p:ph type="body" sz="half" idx="2"/>
          </p:nvPr>
        </p:nvSpPr>
        <p:spPr>
          <a:xfrm>
            <a:off x="1102504" y="2034074"/>
            <a:ext cx="10535001" cy="3680926"/>
          </a:xfrm>
        </p:spPr>
        <p:txBody>
          <a:bodyPr>
            <a:noAutofit/>
          </a:bodyPr>
          <a:lstStyle/>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Order distribution at slot and delivery area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Areas having highest increase in monthly orders</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Delivery charges as a percentage of product amount at Slot and Month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Discount as a percentage of product amount at Slot and Month level</a:t>
            </a:r>
          </a:p>
          <a:p>
            <a:pPr marL="457200" indent="-457200">
              <a:lnSpc>
                <a:spcPct val="150000"/>
              </a:lnSpc>
              <a:buFont typeface="Wingdings" panose="05000000000000000000" pitchFamily="2" charset="2"/>
              <a:buChar char="Ø"/>
            </a:pPr>
            <a:r>
              <a:rPr lang="en-US" sz="2400" b="1" dirty="0">
                <a:latin typeface="Calibri" panose="020F0502020204030204" pitchFamily="34" charset="0"/>
                <a:ea typeface="Calibri" panose="020F0502020204030204" pitchFamily="34" charset="0"/>
                <a:cs typeface="Calibri" panose="020F0502020204030204" pitchFamily="34" charset="0"/>
              </a:rPr>
              <a:t>Discount as a percentage of product amount at Drop area and Slot level</a:t>
            </a:r>
          </a:p>
        </p:txBody>
      </p:sp>
      <p:sp>
        <p:nvSpPr>
          <p:cNvPr id="4" name="Slide Number Placeholder 3">
            <a:extLst>
              <a:ext uri="{FF2B5EF4-FFF2-40B4-BE49-F238E27FC236}">
                <a16:creationId xmlns:a16="http://schemas.microsoft.com/office/drawing/2014/main" id="{43D6DE2E-F5E3-8CAF-A5C3-E67C03F538DF}"/>
              </a:ext>
            </a:extLst>
          </p:cNvPr>
          <p:cNvSpPr>
            <a:spLocks noGrp="1"/>
          </p:cNvSpPr>
          <p:nvPr>
            <p:ph type="sldNum" sz="quarter" idx="11"/>
          </p:nvPr>
        </p:nvSpPr>
        <p:spPr>
          <a:xfrm>
            <a:off x="420624" y="6019801"/>
            <a:ext cx="457200" cy="184150"/>
          </a:xfrm>
        </p:spPr>
        <p:txBody>
          <a:bodyPr anchor="ctr">
            <a:normAutofit/>
          </a:bodyPr>
          <a:lstStyle/>
          <a:p>
            <a:pPr>
              <a:spcAft>
                <a:spcPts val="600"/>
              </a:spcAft>
            </a:pPr>
            <a:fld id="{75DF2D63-3FF5-D547-96B9-BE9CCD1ABA58}" type="slidenum">
              <a:rPr lang="en-US" smtClean="0"/>
              <a:pPr>
                <a:spcAft>
                  <a:spcPts val="600"/>
                </a:spcAft>
              </a:pPr>
              <a:t>5</a:t>
            </a:fld>
            <a:endParaRPr lang="en-US"/>
          </a:p>
        </p:txBody>
      </p:sp>
      <p:sp>
        <p:nvSpPr>
          <p:cNvPr id="5" name="Footer Placeholder 4">
            <a:extLst>
              <a:ext uri="{FF2B5EF4-FFF2-40B4-BE49-F238E27FC236}">
                <a16:creationId xmlns:a16="http://schemas.microsoft.com/office/drawing/2014/main" id="{DE9EDB55-C0CF-1610-24F0-07462C63BCEB}"/>
              </a:ext>
            </a:extLst>
          </p:cNvPr>
          <p:cNvSpPr>
            <a:spLocks noGrp="1"/>
          </p:cNvSpPr>
          <p:nvPr>
            <p:ph type="ftr" sz="quarter" idx="12"/>
          </p:nvPr>
        </p:nvSpPr>
        <p:spPr>
          <a:xfrm rot="16200000">
            <a:off x="-242952" y="1451496"/>
            <a:ext cx="1784352" cy="189457"/>
          </a:xfrm>
        </p:spPr>
        <p:txBody>
          <a:bodyPr anchor="ctr">
            <a:normAutofit/>
          </a:bodyPr>
          <a:lstStyle/>
          <a:p>
            <a:r>
              <a:rPr lang="en-US"/>
              <a:t>Capstone project</a:t>
            </a:r>
            <a:endParaRPr lang="en-US" dirty="0"/>
          </a:p>
        </p:txBody>
      </p:sp>
    </p:spTree>
    <p:extLst>
      <p:ext uri="{BB962C8B-B14F-4D97-AF65-F5344CB8AC3E}">
        <p14:creationId xmlns:p14="http://schemas.microsoft.com/office/powerpoint/2010/main" val="2732851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1510954" y="149089"/>
            <a:ext cx="9389165" cy="532952"/>
          </a:xfrm>
          <a:solidFill>
            <a:schemeClr val="accent2"/>
          </a:solidFill>
          <a:ln>
            <a:solidFill>
              <a:schemeClr val="accent2">
                <a:lumMod val="10000"/>
              </a:schemeClr>
            </a:solidFill>
          </a:ln>
        </p:spPr>
        <p:txBody>
          <a:bodyPr anchor="ctr"/>
          <a:lstStyle/>
          <a:p>
            <a:pPr algn="ctr"/>
            <a:r>
              <a:rPr lang="en-IN" sz="2400" b="1" dirty="0">
                <a:solidFill>
                  <a:schemeClr val="accent2">
                    <a:lumMod val="25000"/>
                  </a:schemeClr>
                </a:solidFill>
                <a:effectLst/>
                <a:latin typeface="Calibri" panose="020F0502020204030204" pitchFamily="34" charset="0"/>
                <a:ea typeface="Calibri" panose="020F0502020204030204" pitchFamily="34" charset="0"/>
                <a:cs typeface="Calibri" panose="020F0502020204030204" pitchFamily="34" charset="0"/>
              </a:rPr>
              <a:t>Order distribution at slot and delivery area level</a:t>
            </a:r>
            <a:endParaRPr lang="en-US" sz="60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6</a:t>
            </a:fld>
            <a:endParaRPr lang="en-US" dirty="0"/>
          </a:p>
        </p:txBody>
      </p:sp>
      <p:graphicFrame>
        <p:nvGraphicFramePr>
          <p:cNvPr id="13" name="Content Placeholder 12">
            <a:extLst>
              <a:ext uri="{FF2B5EF4-FFF2-40B4-BE49-F238E27FC236}">
                <a16:creationId xmlns:a16="http://schemas.microsoft.com/office/drawing/2014/main" id="{4CFB6241-9B48-30B3-E166-CFA91A4C578D}"/>
              </a:ext>
            </a:extLst>
          </p:cNvPr>
          <p:cNvGraphicFramePr>
            <a:graphicFrameLocks noGrp="1"/>
          </p:cNvGraphicFramePr>
          <p:nvPr>
            <p:ph idx="1"/>
            <p:extLst>
              <p:ext uri="{D42A27DB-BD31-4B8C-83A1-F6EECF244321}">
                <p14:modId xmlns:p14="http://schemas.microsoft.com/office/powerpoint/2010/main" val="800533687"/>
              </p:ext>
            </p:extLst>
          </p:nvPr>
        </p:nvGraphicFramePr>
        <p:xfrm>
          <a:off x="1295400" y="854765"/>
          <a:ext cx="9820275" cy="5727009"/>
        </p:xfrm>
        <a:graphic>
          <a:graphicData uri="http://schemas.openxmlformats.org/drawingml/2006/chart">
            <c:chart xmlns:c="http://schemas.openxmlformats.org/drawingml/2006/chart" xmlns:r="http://schemas.openxmlformats.org/officeDocument/2006/relationships" r:id="rId2"/>
          </a:graphicData>
        </a:graphic>
      </p:graphicFrame>
      <p:sp>
        <p:nvSpPr>
          <p:cNvPr id="14" name="Rectangle 13">
            <a:extLst>
              <a:ext uri="{FF2B5EF4-FFF2-40B4-BE49-F238E27FC236}">
                <a16:creationId xmlns:a16="http://schemas.microsoft.com/office/drawing/2014/main" id="{36D8F8C7-005E-69E2-B214-9BF1630B150F}"/>
              </a:ext>
            </a:extLst>
          </p:cNvPr>
          <p:cNvSpPr/>
          <p:nvPr/>
        </p:nvSpPr>
        <p:spPr>
          <a:xfrm>
            <a:off x="3086100" y="6296025"/>
            <a:ext cx="3943350" cy="200025"/>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63875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728CC4-465A-DB0E-D860-513C4394E1DA}"/>
              </a:ext>
            </a:extLst>
          </p:cNvPr>
          <p:cNvSpPr>
            <a:spLocks noGrp="1"/>
          </p:cNvSpPr>
          <p:nvPr>
            <p:ph idx="1"/>
          </p:nvPr>
        </p:nvSpPr>
        <p:spPr>
          <a:xfrm>
            <a:off x="1299893" y="850900"/>
            <a:ext cx="9820656" cy="5156200"/>
          </a:xfrm>
        </p:spPr>
        <p:txBody>
          <a:bodyPr/>
          <a:lstStyle/>
          <a:p>
            <a:pPr>
              <a:buFont typeface="Wingdings" panose="05000000000000000000" pitchFamily="2" charset="2"/>
              <a:buChar char="§"/>
            </a:pPr>
            <a:endParaRPr lang="en-US" sz="1800" dirty="0">
              <a:latin typeface="Calibri" panose="020F0502020204030204" pitchFamily="34" charset="0"/>
              <a:ea typeface="Calibri" panose="020F0502020204030204" pitchFamily="34" charset="0"/>
              <a:cs typeface="Calibri" panose="020F0502020204030204" pitchFamily="34" charset="0"/>
            </a:endParaRPr>
          </a:p>
          <a:p>
            <a:pPr>
              <a:buFont typeface="Wingdings" panose="05000000000000000000" pitchFamily="2" charset="2"/>
              <a:buChar char="§"/>
            </a:pPr>
            <a:r>
              <a:rPr lang="en-US" sz="1800" dirty="0">
                <a:latin typeface="Calibri" panose="020F0502020204030204" pitchFamily="34" charset="0"/>
                <a:ea typeface="Calibri" panose="020F0502020204030204" pitchFamily="34" charset="0"/>
                <a:cs typeface="Calibri" panose="020F0502020204030204" pitchFamily="34" charset="0"/>
              </a:rPr>
              <a:t>The above table delineates the contribution percentages of orders across distinct time slots, highlighting that the Afternoon slot holds the highest percentage contribution of 26%, followed closely by the Morning, Night, and Evening slots with 24%, 23% and 21%, respectively, while the Late-Night slot shows the lowest contribution at 7%.</a:t>
            </a:r>
          </a:p>
          <a:p>
            <a:pPr marL="0" indent="0">
              <a:buNone/>
            </a:pPr>
            <a:endParaRPr lang="en-US" sz="1800" dirty="0">
              <a:latin typeface="Calibri" panose="020F0502020204030204" pitchFamily="34" charset="0"/>
              <a:ea typeface="Calibri" panose="020F0502020204030204" pitchFamily="34" charset="0"/>
              <a:cs typeface="Calibri" panose="020F0502020204030204" pitchFamily="34" charset="0"/>
            </a:endParaRPr>
          </a:p>
          <a:p>
            <a:pPr>
              <a:buFont typeface="Wingdings" panose="05000000000000000000" pitchFamily="2" charset="2"/>
              <a:buChar char="§"/>
            </a:pPr>
            <a:r>
              <a:rPr lang="en-US" sz="1800" dirty="0">
                <a:latin typeface="Calibri" panose="020F0502020204030204" pitchFamily="34" charset="0"/>
                <a:ea typeface="Calibri" panose="020F0502020204030204" pitchFamily="34" charset="0"/>
                <a:cs typeface="Calibri" panose="020F0502020204030204" pitchFamily="34" charset="0"/>
              </a:rPr>
              <a:t>It became apparent that certain regions, such as HSR Layout (69%), ITI Layout (17%) and </a:t>
            </a:r>
            <a:r>
              <a:rPr lang="en-US" sz="1800" dirty="0" err="1">
                <a:latin typeface="Calibri" panose="020F0502020204030204" pitchFamily="34" charset="0"/>
                <a:ea typeface="Calibri" panose="020F0502020204030204" pitchFamily="34" charset="0"/>
                <a:cs typeface="Calibri" panose="020F0502020204030204" pitchFamily="34" charset="0"/>
              </a:rPr>
              <a:t>Harlur</a:t>
            </a:r>
            <a:r>
              <a:rPr lang="en-US" sz="1800" dirty="0">
                <a:latin typeface="Calibri" panose="020F0502020204030204" pitchFamily="34" charset="0"/>
                <a:ea typeface="Calibri" panose="020F0502020204030204" pitchFamily="34" charset="0"/>
                <a:cs typeface="Calibri" panose="020F0502020204030204" pitchFamily="34" charset="0"/>
              </a:rPr>
              <a:t> (6%) experienced heightened demand across all the time slots and around </a:t>
            </a:r>
            <a:r>
              <a:rPr lang="en-US" sz="1800" b="1" dirty="0">
                <a:highlight>
                  <a:srgbClr val="FFFF00"/>
                </a:highlight>
                <a:latin typeface="Calibri" panose="020F0502020204030204" pitchFamily="34" charset="0"/>
                <a:ea typeface="Calibri" panose="020F0502020204030204" pitchFamily="34" charset="0"/>
                <a:cs typeface="Calibri" panose="020F0502020204030204" pitchFamily="34" charset="0"/>
              </a:rPr>
              <a:t>92%</a:t>
            </a:r>
            <a:r>
              <a:rPr lang="en-US" sz="1800" dirty="0">
                <a:latin typeface="Calibri" panose="020F0502020204030204" pitchFamily="34" charset="0"/>
                <a:ea typeface="Calibri" panose="020F0502020204030204" pitchFamily="34" charset="0"/>
                <a:cs typeface="Calibri" panose="020F0502020204030204" pitchFamily="34" charset="0"/>
              </a:rPr>
              <a:t> of the total orders were delivered to these three areas.</a:t>
            </a:r>
          </a:p>
          <a:p>
            <a:pPr>
              <a:buFont typeface="Wingdings" panose="05000000000000000000" pitchFamily="2" charset="2"/>
              <a:buChar char="§"/>
            </a:pPr>
            <a:endParaRPr lang="en-US" sz="1800" dirty="0">
              <a:latin typeface="Calibri" panose="020F0502020204030204" pitchFamily="34" charset="0"/>
              <a:ea typeface="Calibri" panose="020F0502020204030204" pitchFamily="34" charset="0"/>
              <a:cs typeface="Calibri" panose="020F0502020204030204" pitchFamily="34" charset="0"/>
            </a:endParaRPr>
          </a:p>
          <a:p>
            <a:pPr>
              <a:buFont typeface="Wingdings" panose="05000000000000000000" pitchFamily="2" charset="2"/>
              <a:buChar char="§"/>
            </a:pPr>
            <a:r>
              <a:rPr lang="en-US" sz="1800" dirty="0">
                <a:latin typeface="Calibri" panose="020F0502020204030204" pitchFamily="34" charset="0"/>
                <a:ea typeface="Calibri" panose="020F0502020204030204" pitchFamily="34" charset="0"/>
                <a:cs typeface="Calibri" panose="020F0502020204030204" pitchFamily="34" charset="0"/>
              </a:rPr>
              <a:t>The analysis also showcased that 50+ orders each were delivered across all the time slots in regions like Bommanahalli, Manipal County, </a:t>
            </a:r>
            <a:r>
              <a:rPr lang="en-US" sz="1800" dirty="0" err="1">
                <a:latin typeface="Calibri" panose="020F0502020204030204" pitchFamily="34" charset="0"/>
                <a:ea typeface="Calibri" panose="020F0502020204030204" pitchFamily="34" charset="0"/>
                <a:cs typeface="Calibri" panose="020F0502020204030204" pitchFamily="34" charset="0"/>
              </a:rPr>
              <a:t>Belladur</a:t>
            </a:r>
            <a:r>
              <a:rPr lang="en-US" sz="1800" dirty="0">
                <a:latin typeface="Calibri" panose="020F0502020204030204" pitchFamily="34" charset="0"/>
                <a:ea typeface="Calibri" panose="020F0502020204030204" pitchFamily="34" charset="0"/>
                <a:cs typeface="Calibri" panose="020F0502020204030204" pitchFamily="34" charset="0"/>
              </a:rPr>
              <a:t> Sarjapur Road, Bellandur Green Glen, Koramangala </a:t>
            </a:r>
            <a:r>
              <a:rPr lang="en-US" sz="1800" dirty="0" err="1">
                <a:latin typeface="Calibri" panose="020F0502020204030204" pitchFamily="34" charset="0"/>
                <a:ea typeface="Calibri" panose="020F0502020204030204" pitchFamily="34" charset="0"/>
                <a:cs typeface="Calibri" panose="020F0502020204030204" pitchFamily="34" charset="0"/>
              </a:rPr>
              <a:t>Ejipura</a:t>
            </a:r>
            <a:r>
              <a:rPr lang="en-US" sz="1800" dirty="0">
                <a:latin typeface="Calibri" panose="020F0502020204030204" pitchFamily="34" charset="0"/>
                <a:ea typeface="Calibri" panose="020F0502020204030204" pitchFamily="34" charset="0"/>
                <a:cs typeface="Calibri" panose="020F0502020204030204" pitchFamily="34" charset="0"/>
              </a:rPr>
              <a:t> and </a:t>
            </a:r>
            <a:r>
              <a:rPr lang="en-US" sz="1800" dirty="0" err="1">
                <a:latin typeface="Calibri" panose="020F0502020204030204" pitchFamily="34" charset="0"/>
                <a:ea typeface="Calibri" panose="020F0502020204030204" pitchFamily="34" charset="0"/>
                <a:cs typeface="Calibri" panose="020F0502020204030204" pitchFamily="34" charset="0"/>
              </a:rPr>
              <a:t>Kudlu</a:t>
            </a:r>
            <a:r>
              <a:rPr lang="en-US" sz="1800" dirty="0">
                <a:latin typeface="Calibri" panose="020F0502020204030204" pitchFamily="34" charset="0"/>
                <a:ea typeface="Calibri" panose="020F0502020204030204" pitchFamily="34" charset="0"/>
                <a:cs typeface="Calibri" panose="020F0502020204030204" pitchFamily="34" charset="0"/>
              </a:rPr>
              <a:t>, emphasizing that effective organization of marketing campaigns within these regions may result in a potential surge in future order volumes.</a:t>
            </a:r>
          </a:p>
          <a:p>
            <a:pPr>
              <a:buFont typeface="Wingdings" panose="05000000000000000000" pitchFamily="2" charset="2"/>
              <a:buChar char="§"/>
            </a:pPr>
            <a:endParaRPr lang="en-US" sz="1800" dirty="0">
              <a:latin typeface="Calibri" panose="020F0502020204030204" pitchFamily="34" charset="0"/>
              <a:ea typeface="Calibri" panose="020F0502020204030204" pitchFamily="34" charset="0"/>
              <a:cs typeface="Calibri" panose="020F0502020204030204" pitchFamily="34" charset="0"/>
            </a:endParaRPr>
          </a:p>
          <a:p>
            <a:pPr>
              <a:buFont typeface="Wingdings" panose="05000000000000000000" pitchFamily="2" charset="2"/>
              <a:buChar char="§"/>
            </a:pPr>
            <a:r>
              <a:rPr lang="en-US" sz="1800" dirty="0">
                <a:latin typeface="Calibri" panose="020F0502020204030204" pitchFamily="34" charset="0"/>
                <a:ea typeface="Calibri" panose="020F0502020204030204" pitchFamily="34" charset="0"/>
                <a:cs typeface="Calibri" panose="020F0502020204030204" pitchFamily="34" charset="0"/>
              </a:rPr>
              <a:t>Meanwhile, one order each across all the time slots were delivered to areas like Fraser Town, CV Raman Nagar, Whitefield, Bellandur </a:t>
            </a:r>
            <a:r>
              <a:rPr lang="en-US" sz="1800" dirty="0" err="1">
                <a:latin typeface="Calibri" panose="020F0502020204030204" pitchFamily="34" charset="0"/>
                <a:ea typeface="Calibri" panose="020F0502020204030204" pitchFamily="34" charset="0"/>
                <a:cs typeface="Calibri" panose="020F0502020204030204" pitchFamily="34" charset="0"/>
              </a:rPr>
              <a:t>Ecospace</a:t>
            </a:r>
            <a:r>
              <a:rPr lang="en-US" sz="1800" dirty="0">
                <a:latin typeface="Calibri" panose="020F0502020204030204" pitchFamily="34" charset="0"/>
                <a:ea typeface="Calibri" panose="020F0502020204030204" pitchFamily="34" charset="0"/>
                <a:cs typeface="Calibri" panose="020F0502020204030204" pitchFamily="34" charset="0"/>
              </a:rPr>
              <a:t>, </a:t>
            </a:r>
            <a:r>
              <a:rPr lang="en-US" sz="1800" dirty="0" err="1">
                <a:latin typeface="Calibri" panose="020F0502020204030204" pitchFamily="34" charset="0"/>
                <a:ea typeface="Calibri" panose="020F0502020204030204" pitchFamily="34" charset="0"/>
                <a:cs typeface="Calibri" panose="020F0502020204030204" pitchFamily="34" charset="0"/>
              </a:rPr>
              <a:t>Vimanapura</a:t>
            </a:r>
            <a:r>
              <a:rPr lang="en-US" sz="1800" dirty="0">
                <a:latin typeface="Calibri" panose="020F0502020204030204" pitchFamily="34" charset="0"/>
                <a:ea typeface="Calibri" panose="020F0502020204030204" pitchFamily="34" charset="0"/>
                <a:cs typeface="Calibri" panose="020F0502020204030204" pitchFamily="34" charset="0"/>
              </a:rPr>
              <a:t>, JP Nagar 8-9 phase, </a:t>
            </a:r>
            <a:r>
              <a:rPr lang="en-US" sz="1800" dirty="0" err="1">
                <a:latin typeface="Calibri" panose="020F0502020204030204" pitchFamily="34" charset="0"/>
                <a:ea typeface="Calibri" panose="020F0502020204030204" pitchFamily="34" charset="0"/>
                <a:cs typeface="Calibri" panose="020F0502020204030204" pitchFamily="34" charset="0"/>
              </a:rPr>
              <a:t>Brookefield</a:t>
            </a:r>
            <a:r>
              <a:rPr lang="en-US" sz="1800" dirty="0">
                <a:latin typeface="Calibri" panose="020F0502020204030204" pitchFamily="34" charset="0"/>
                <a:ea typeface="Calibri" panose="020F0502020204030204" pitchFamily="34" charset="0"/>
                <a:cs typeface="Calibri" panose="020F0502020204030204" pitchFamily="34" charset="0"/>
              </a:rPr>
              <a:t>, </a:t>
            </a:r>
            <a:r>
              <a:rPr lang="en-US" sz="1800" dirty="0" err="1">
                <a:latin typeface="Calibri" panose="020F0502020204030204" pitchFamily="34" charset="0"/>
                <a:ea typeface="Calibri" panose="020F0502020204030204" pitchFamily="34" charset="0"/>
                <a:cs typeface="Calibri" panose="020F0502020204030204" pitchFamily="34" charset="0"/>
              </a:rPr>
              <a:t>Kadubeesanhali</a:t>
            </a:r>
            <a:r>
              <a:rPr lang="en-US" sz="1800" dirty="0">
                <a:latin typeface="Calibri" panose="020F0502020204030204" pitchFamily="34" charset="0"/>
                <a:ea typeface="Calibri" panose="020F0502020204030204" pitchFamily="34" charset="0"/>
                <a:cs typeface="Calibri" panose="020F0502020204030204" pitchFamily="34" charset="0"/>
              </a:rPr>
              <a:t>, Cox Town, Mahadevapura, </a:t>
            </a:r>
            <a:r>
              <a:rPr lang="en-US" sz="1800" dirty="0" err="1">
                <a:latin typeface="Calibri" panose="020F0502020204030204" pitchFamily="34" charset="0"/>
                <a:ea typeface="Calibri" panose="020F0502020204030204" pitchFamily="34" charset="0"/>
                <a:cs typeface="Calibri" panose="020F0502020204030204" pitchFamily="34" charset="0"/>
              </a:rPr>
              <a:t>Challagatta</a:t>
            </a:r>
            <a:r>
              <a:rPr lang="en-US" sz="1800" dirty="0">
                <a:latin typeface="Calibri" panose="020F0502020204030204" pitchFamily="34" charset="0"/>
                <a:ea typeface="Calibri" panose="020F0502020204030204" pitchFamily="34" charset="0"/>
                <a:cs typeface="Calibri" panose="020F0502020204030204" pitchFamily="34" charset="0"/>
              </a:rPr>
              <a:t>, </a:t>
            </a:r>
            <a:r>
              <a:rPr lang="en-US" sz="1800" dirty="0" err="1">
                <a:latin typeface="Calibri" panose="020F0502020204030204" pitchFamily="34" charset="0"/>
                <a:ea typeface="Calibri" panose="020F0502020204030204" pitchFamily="34" charset="0"/>
                <a:cs typeface="Calibri" panose="020F0502020204030204" pitchFamily="34" charset="0"/>
              </a:rPr>
              <a:t>Pattandur</a:t>
            </a:r>
            <a:r>
              <a:rPr lang="en-US" sz="1800" dirty="0">
                <a:latin typeface="Calibri" panose="020F0502020204030204" pitchFamily="34" charset="0"/>
                <a:ea typeface="Calibri" panose="020F0502020204030204" pitchFamily="34" charset="0"/>
                <a:cs typeface="Calibri" panose="020F0502020204030204" pitchFamily="34" charset="0"/>
              </a:rPr>
              <a:t>, </a:t>
            </a:r>
            <a:r>
              <a:rPr lang="en-US" sz="1800" dirty="0" err="1">
                <a:latin typeface="Calibri" panose="020F0502020204030204" pitchFamily="34" charset="0"/>
                <a:ea typeface="Calibri" panose="020F0502020204030204" pitchFamily="34" charset="0"/>
                <a:cs typeface="Calibri" panose="020F0502020204030204" pitchFamily="34" charset="0"/>
              </a:rPr>
              <a:t>Binnipet</a:t>
            </a:r>
            <a:r>
              <a:rPr lang="en-US" sz="1800" dirty="0">
                <a:latin typeface="Calibri" panose="020F0502020204030204" pitchFamily="34" charset="0"/>
                <a:ea typeface="Calibri" panose="020F0502020204030204" pitchFamily="34" charset="0"/>
                <a:cs typeface="Calibri" panose="020F0502020204030204" pitchFamily="34" charset="0"/>
              </a:rPr>
              <a:t> and Victoria Layout, suggesting a need for targeted promotional campaigns to stimulate engagement. </a:t>
            </a:r>
          </a:p>
          <a:p>
            <a:pPr>
              <a:buFont typeface="Wingdings" panose="05000000000000000000" pitchFamily="2" charset="2"/>
              <a:buChar char="§"/>
            </a:pPr>
            <a:endParaRPr lang="en-IN" sz="1800" dirty="0">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2EA0EDD9-AE44-035F-118D-AD69828E721A}"/>
              </a:ext>
            </a:extLst>
          </p:cNvPr>
          <p:cNvSpPr>
            <a:spLocks noGrp="1"/>
          </p:cNvSpPr>
          <p:nvPr>
            <p:ph type="sldNum" sz="quarter" idx="11"/>
          </p:nvPr>
        </p:nvSpPr>
        <p:spPr/>
        <p:txBody>
          <a:bodyPr/>
          <a:lstStyle/>
          <a:p>
            <a:fld id="{75DF2D63-3FF5-D547-96B9-BE9CCD1ABA58}" type="slidenum">
              <a:rPr lang="en-US" smtClean="0"/>
              <a:t>7</a:t>
            </a:fld>
            <a:endParaRPr lang="en-US" dirty="0"/>
          </a:p>
        </p:txBody>
      </p:sp>
      <p:sp>
        <p:nvSpPr>
          <p:cNvPr id="5" name="Footer Placeholder 4">
            <a:extLst>
              <a:ext uri="{FF2B5EF4-FFF2-40B4-BE49-F238E27FC236}">
                <a16:creationId xmlns:a16="http://schemas.microsoft.com/office/drawing/2014/main" id="{10A52134-2585-82D2-E93B-9303FA4A5FBC}"/>
              </a:ext>
            </a:extLst>
          </p:cNvPr>
          <p:cNvSpPr>
            <a:spLocks noGrp="1"/>
          </p:cNvSpPr>
          <p:nvPr>
            <p:ph type="ftr" sz="quarter" idx="12"/>
          </p:nvPr>
        </p:nvSpPr>
        <p:spPr/>
        <p:txBody>
          <a:bodyPr/>
          <a:lstStyle/>
          <a:p>
            <a:r>
              <a:rPr lang="en-US"/>
              <a:t>Capstone project</a:t>
            </a:r>
            <a:endParaRPr lang="en-US" dirty="0"/>
          </a:p>
        </p:txBody>
      </p:sp>
      <p:graphicFrame>
        <p:nvGraphicFramePr>
          <p:cNvPr id="10" name="Table 9">
            <a:extLst>
              <a:ext uri="{FF2B5EF4-FFF2-40B4-BE49-F238E27FC236}">
                <a16:creationId xmlns:a16="http://schemas.microsoft.com/office/drawing/2014/main" id="{6604E2F6-42F3-4FD4-6CAF-0B8D3EA5E369}"/>
              </a:ext>
            </a:extLst>
          </p:cNvPr>
          <p:cNvGraphicFramePr>
            <a:graphicFrameLocks noGrp="1"/>
          </p:cNvGraphicFramePr>
          <p:nvPr>
            <p:extLst>
              <p:ext uri="{D42A27DB-BD31-4B8C-83A1-F6EECF244321}">
                <p14:modId xmlns:p14="http://schemas.microsoft.com/office/powerpoint/2010/main" val="3185502387"/>
              </p:ext>
            </p:extLst>
          </p:nvPr>
        </p:nvGraphicFramePr>
        <p:xfrm>
          <a:off x="1590516" y="462439"/>
          <a:ext cx="9239411" cy="585312"/>
        </p:xfrm>
        <a:graphic>
          <a:graphicData uri="http://schemas.openxmlformats.org/drawingml/2006/table">
            <a:tbl>
              <a:tblPr firstRow="1" firstCol="1" bandRow="1"/>
              <a:tblGrid>
                <a:gridCol w="1753861">
                  <a:extLst>
                    <a:ext uri="{9D8B030D-6E8A-4147-A177-3AD203B41FA5}">
                      <a16:colId xmlns:a16="http://schemas.microsoft.com/office/drawing/2014/main" val="2590365344"/>
                    </a:ext>
                  </a:extLst>
                </a:gridCol>
                <a:gridCol w="1504744">
                  <a:extLst>
                    <a:ext uri="{9D8B030D-6E8A-4147-A177-3AD203B41FA5}">
                      <a16:colId xmlns:a16="http://schemas.microsoft.com/office/drawing/2014/main" val="658079703"/>
                    </a:ext>
                  </a:extLst>
                </a:gridCol>
                <a:gridCol w="1567023">
                  <a:extLst>
                    <a:ext uri="{9D8B030D-6E8A-4147-A177-3AD203B41FA5}">
                      <a16:colId xmlns:a16="http://schemas.microsoft.com/office/drawing/2014/main" val="1100443875"/>
                    </a:ext>
                  </a:extLst>
                </a:gridCol>
                <a:gridCol w="1566019">
                  <a:extLst>
                    <a:ext uri="{9D8B030D-6E8A-4147-A177-3AD203B41FA5}">
                      <a16:colId xmlns:a16="http://schemas.microsoft.com/office/drawing/2014/main" val="1793034501"/>
                    </a:ext>
                  </a:extLst>
                </a:gridCol>
                <a:gridCol w="1423380">
                  <a:extLst>
                    <a:ext uri="{9D8B030D-6E8A-4147-A177-3AD203B41FA5}">
                      <a16:colId xmlns:a16="http://schemas.microsoft.com/office/drawing/2014/main" val="1354401439"/>
                    </a:ext>
                  </a:extLst>
                </a:gridCol>
                <a:gridCol w="1424384">
                  <a:extLst>
                    <a:ext uri="{9D8B030D-6E8A-4147-A177-3AD203B41FA5}">
                      <a16:colId xmlns:a16="http://schemas.microsoft.com/office/drawing/2014/main" val="3299211844"/>
                    </a:ext>
                  </a:extLst>
                </a:gridCol>
              </a:tblGrid>
              <a:tr h="292656">
                <a:tc>
                  <a:txBody>
                    <a:bodyPr/>
                    <a:lstStyle/>
                    <a:p>
                      <a:pPr algn="ctr">
                        <a:lnSpc>
                          <a:spcPct val="107000"/>
                        </a:lnSpc>
                        <a:spcAft>
                          <a:spcPts val="800"/>
                        </a:spcAft>
                      </a:pPr>
                      <a:r>
                        <a:rPr lang="en-IN" sz="1600" b="1">
                          <a:solidFill>
                            <a:srgbClr val="FFFFFF"/>
                          </a:solidFill>
                          <a:effectLst/>
                          <a:latin typeface="Calibri" panose="020F0502020204030204" pitchFamily="34" charset="0"/>
                          <a:ea typeface="Calibri" panose="020F0502020204030204" pitchFamily="34" charset="0"/>
                          <a:cs typeface="Calibri" panose="020F0502020204030204" pitchFamily="34" charset="0"/>
                        </a:rPr>
                        <a:t>Slots</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a:solidFill>
                            <a:srgbClr val="FFFFFF"/>
                          </a:solidFill>
                          <a:effectLst/>
                          <a:latin typeface="Calibri" panose="020F0502020204030204" pitchFamily="34" charset="0"/>
                          <a:ea typeface="Calibri" panose="020F0502020204030204" pitchFamily="34" charset="0"/>
                          <a:cs typeface="Calibri" panose="020F0502020204030204" pitchFamily="34" charset="0"/>
                        </a:rPr>
                        <a:t>Morning</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a:solidFill>
                            <a:srgbClr val="FFFFFF"/>
                          </a:solidFill>
                          <a:effectLst/>
                          <a:latin typeface="Calibri" panose="020F0502020204030204" pitchFamily="34" charset="0"/>
                          <a:ea typeface="Calibri" panose="020F0502020204030204" pitchFamily="34" charset="0"/>
                          <a:cs typeface="Calibri" panose="020F0502020204030204" pitchFamily="34" charset="0"/>
                        </a:rPr>
                        <a:t>Afternoon</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a:solidFill>
                            <a:srgbClr val="FFFFFF"/>
                          </a:solidFill>
                          <a:effectLst/>
                          <a:latin typeface="Calibri" panose="020F0502020204030204" pitchFamily="34" charset="0"/>
                          <a:ea typeface="Calibri" panose="020F0502020204030204" pitchFamily="34" charset="0"/>
                          <a:cs typeface="Calibri" panose="020F0502020204030204" pitchFamily="34" charset="0"/>
                        </a:rPr>
                        <a:t>Evening</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a:solidFill>
                            <a:srgbClr val="FFFFFF"/>
                          </a:solidFill>
                          <a:effectLst/>
                          <a:latin typeface="Calibri" panose="020F0502020204030204" pitchFamily="34" charset="0"/>
                          <a:ea typeface="Calibri" panose="020F0502020204030204" pitchFamily="34" charset="0"/>
                          <a:cs typeface="Calibri" panose="020F0502020204030204" pitchFamily="34" charset="0"/>
                        </a:rPr>
                        <a:t>Night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a:solidFill>
                            <a:srgbClr val="FFFFFF"/>
                          </a:solidFill>
                          <a:effectLst/>
                          <a:latin typeface="Calibri" panose="020F0502020204030204" pitchFamily="34" charset="0"/>
                          <a:ea typeface="Calibri" panose="020F0502020204030204" pitchFamily="34" charset="0"/>
                          <a:cs typeface="Calibri" panose="020F0502020204030204" pitchFamily="34" charset="0"/>
                        </a:rPr>
                        <a:t>Late Night</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2560568369"/>
                  </a:ext>
                </a:extLst>
              </a:tr>
              <a:tr h="292656">
                <a:tc>
                  <a:txBody>
                    <a:bodyPr/>
                    <a:lstStyle/>
                    <a:p>
                      <a:pPr algn="l">
                        <a:lnSpc>
                          <a:spcPct val="107000"/>
                        </a:lnSpc>
                        <a:spcAft>
                          <a:spcPts val="800"/>
                        </a:spcAft>
                      </a:pPr>
                      <a:r>
                        <a:rPr lang="en-IN" sz="1600" b="1">
                          <a:solidFill>
                            <a:srgbClr val="FFFFFF"/>
                          </a:solidFill>
                          <a:effectLst/>
                          <a:latin typeface="Calibri" panose="020F0502020204030204" pitchFamily="34" charset="0"/>
                          <a:ea typeface="Calibri" panose="020F0502020204030204" pitchFamily="34" charset="0"/>
                          <a:cs typeface="Calibri" panose="020F0502020204030204" pitchFamily="34" charset="0"/>
                        </a:rPr>
                        <a:t>%</a:t>
                      </a:r>
                      <a:r>
                        <a:rPr lang="en-IN" sz="1600">
                          <a:solidFill>
                            <a:srgbClr val="FFFFFF"/>
                          </a:solidFill>
                          <a:effectLst/>
                          <a:latin typeface="Calibri" panose="020F0502020204030204" pitchFamily="34" charset="0"/>
                          <a:ea typeface="Calibri" panose="020F0502020204030204" pitchFamily="34" charset="0"/>
                          <a:cs typeface="Calibri" panose="020F0502020204030204" pitchFamily="34" charset="0"/>
                        </a:rPr>
                        <a:t> </a:t>
                      </a:r>
                      <a:r>
                        <a:rPr lang="en-IN" sz="1600" b="1">
                          <a:solidFill>
                            <a:srgbClr val="FFFFFF"/>
                          </a:solidFill>
                          <a:effectLst/>
                          <a:latin typeface="Calibri" panose="020F0502020204030204" pitchFamily="34" charset="0"/>
                          <a:ea typeface="Calibri" panose="020F0502020204030204" pitchFamily="34" charset="0"/>
                          <a:cs typeface="Calibri" panose="020F0502020204030204" pitchFamily="34" charset="0"/>
                        </a:rPr>
                        <a:t>Contribution</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4472C4"/>
                    </a:solidFill>
                  </a:tcPr>
                </a:tc>
                <a:tc>
                  <a:txBody>
                    <a:bodyPr/>
                    <a:lstStyle/>
                    <a:p>
                      <a:pPr algn="ctr">
                        <a:lnSpc>
                          <a:spcPct val="107000"/>
                        </a:lnSpc>
                        <a:spcAft>
                          <a:spcPts val="800"/>
                        </a:spcAft>
                      </a:pPr>
                      <a:r>
                        <a:rPr lang="en-IN" sz="1600">
                          <a:solidFill>
                            <a:srgbClr val="000000"/>
                          </a:solidFill>
                          <a:effectLst/>
                          <a:latin typeface="Calibri" panose="020F0502020204030204" pitchFamily="34" charset="0"/>
                          <a:ea typeface="Calibri" panose="020F0502020204030204" pitchFamily="34" charset="0"/>
                          <a:cs typeface="Calibri" panose="020F0502020204030204" pitchFamily="34" charset="0"/>
                        </a:rPr>
                        <a:t>24%</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tc>
                  <a:txBody>
                    <a:bodyPr/>
                    <a:lstStyle/>
                    <a:p>
                      <a:pPr algn="ctr">
                        <a:lnSpc>
                          <a:spcPct val="107000"/>
                        </a:lnSpc>
                        <a:spcAft>
                          <a:spcPts val="800"/>
                        </a:spcAft>
                      </a:pPr>
                      <a:r>
                        <a:rPr lang="en-IN" sz="1600">
                          <a:solidFill>
                            <a:srgbClr val="000000"/>
                          </a:solidFill>
                          <a:effectLst/>
                          <a:latin typeface="Calibri" panose="020F0502020204030204" pitchFamily="34" charset="0"/>
                          <a:ea typeface="Calibri" panose="020F0502020204030204" pitchFamily="34" charset="0"/>
                          <a:cs typeface="Calibri" panose="020F0502020204030204" pitchFamily="34" charset="0"/>
                        </a:rPr>
                        <a:t>26%</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tc>
                  <a:txBody>
                    <a:bodyPr/>
                    <a:lstStyle/>
                    <a:p>
                      <a:pPr algn="ctr">
                        <a:lnSpc>
                          <a:spcPct val="107000"/>
                        </a:lnSpc>
                        <a:spcAft>
                          <a:spcPts val="800"/>
                        </a:spcAft>
                      </a:pPr>
                      <a:r>
                        <a:rPr lang="en-IN" sz="1600">
                          <a:solidFill>
                            <a:srgbClr val="000000"/>
                          </a:solidFill>
                          <a:effectLst/>
                          <a:latin typeface="Calibri" panose="020F0502020204030204" pitchFamily="34" charset="0"/>
                          <a:ea typeface="Calibri" panose="020F0502020204030204" pitchFamily="34" charset="0"/>
                          <a:cs typeface="Calibri" panose="020F0502020204030204" pitchFamily="34" charset="0"/>
                        </a:rPr>
                        <a:t>21%</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tc>
                  <a:txBody>
                    <a:bodyPr/>
                    <a:lstStyle/>
                    <a:p>
                      <a:pPr algn="ctr">
                        <a:lnSpc>
                          <a:spcPct val="107000"/>
                        </a:lnSpc>
                        <a:spcAft>
                          <a:spcPts val="800"/>
                        </a:spcAft>
                      </a:pPr>
                      <a:r>
                        <a:rPr lang="en-IN" sz="1600">
                          <a:solidFill>
                            <a:srgbClr val="000000"/>
                          </a:solidFill>
                          <a:effectLst/>
                          <a:latin typeface="Calibri" panose="020F0502020204030204" pitchFamily="34" charset="0"/>
                          <a:ea typeface="Calibri" panose="020F0502020204030204" pitchFamily="34" charset="0"/>
                          <a:cs typeface="Calibri" panose="020F0502020204030204" pitchFamily="34" charset="0"/>
                        </a:rPr>
                        <a:t>23%</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tc>
                  <a:txBody>
                    <a:bodyPr/>
                    <a:lstStyle/>
                    <a:p>
                      <a:pPr algn="ctr">
                        <a:lnSpc>
                          <a:spcPct val="107000"/>
                        </a:lnSpc>
                        <a:spcAft>
                          <a:spcPts val="800"/>
                        </a:spcAft>
                      </a:pPr>
                      <a:r>
                        <a:rPr lang="en-IN" sz="16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7%</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4C6E7"/>
                    </a:solidFill>
                  </a:tcPr>
                </a:tc>
                <a:extLst>
                  <a:ext uri="{0D108BD9-81ED-4DB2-BD59-A6C34878D82A}">
                    <a16:rowId xmlns:a16="http://schemas.microsoft.com/office/drawing/2014/main" val="1381582182"/>
                  </a:ext>
                </a:extLst>
              </a:tr>
            </a:tbl>
          </a:graphicData>
        </a:graphic>
      </p:graphicFrame>
    </p:spTree>
    <p:extLst>
      <p:ext uri="{BB962C8B-B14F-4D97-AF65-F5344CB8AC3E}">
        <p14:creationId xmlns:p14="http://schemas.microsoft.com/office/powerpoint/2010/main" val="3641250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9856F-92A5-9936-EAA5-B01FC81B4FF8}"/>
              </a:ext>
            </a:extLst>
          </p:cNvPr>
          <p:cNvSpPr>
            <a:spLocks noGrp="1"/>
          </p:cNvSpPr>
          <p:nvPr>
            <p:ph type="title"/>
          </p:nvPr>
        </p:nvSpPr>
        <p:spPr>
          <a:xfrm>
            <a:off x="1143001" y="324813"/>
            <a:ext cx="4203440" cy="1221411"/>
          </a:xfrm>
          <a:solidFill>
            <a:schemeClr val="accent2"/>
          </a:solidFill>
          <a:ln>
            <a:solidFill>
              <a:schemeClr val="accent2">
                <a:lumMod val="10000"/>
              </a:schemeClr>
            </a:solidFill>
          </a:ln>
        </p:spPr>
        <p:txBody>
          <a:bodyPr vert="horz" lIns="0" tIns="0" rIns="0" bIns="0" rtlCol="0" anchor="ctr" anchorCtr="0">
            <a:noAutofit/>
          </a:bodyPr>
          <a:lstStyle/>
          <a:p>
            <a:pPr algn="ctr"/>
            <a:r>
              <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rPr>
              <a:t>Areas having highest increase in </a:t>
            </a:r>
            <a:r>
              <a:rPr lang="en-US" sz="2400" b="1">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rPr>
              <a:t>monthly orders</a:t>
            </a:r>
            <a:endParaRPr lang="en-US" sz="2400" b="1" dirty="0">
              <a:solidFill>
                <a:schemeClr val="accent2">
                  <a:lumMod val="2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5" name="Footer Placeholder 4">
            <a:extLst>
              <a:ext uri="{FF2B5EF4-FFF2-40B4-BE49-F238E27FC236}">
                <a16:creationId xmlns:a16="http://schemas.microsoft.com/office/drawing/2014/main" id="{F55E31DF-7A65-925F-3A83-F62DFCE2A228}"/>
              </a:ext>
            </a:extLst>
          </p:cNvPr>
          <p:cNvSpPr>
            <a:spLocks noGrp="1"/>
          </p:cNvSpPr>
          <p:nvPr>
            <p:ph type="ftr" sz="quarter" idx="12"/>
          </p:nvPr>
        </p:nvSpPr>
        <p:spPr/>
        <p:txBody>
          <a:bodyPr/>
          <a:lstStyle/>
          <a:p>
            <a:r>
              <a:rPr lang="en-US" dirty="0"/>
              <a:t>Capstone project</a:t>
            </a:r>
          </a:p>
        </p:txBody>
      </p:sp>
      <p:sp>
        <p:nvSpPr>
          <p:cNvPr id="4" name="Slide Number Placeholder 3">
            <a:extLst>
              <a:ext uri="{FF2B5EF4-FFF2-40B4-BE49-F238E27FC236}">
                <a16:creationId xmlns:a16="http://schemas.microsoft.com/office/drawing/2014/main" id="{AB34DDCD-707A-A5D7-B2C6-B463856CE28B}"/>
              </a:ext>
            </a:extLst>
          </p:cNvPr>
          <p:cNvSpPr>
            <a:spLocks noGrp="1"/>
          </p:cNvSpPr>
          <p:nvPr>
            <p:ph type="sldNum" sz="quarter" idx="11"/>
          </p:nvPr>
        </p:nvSpPr>
        <p:spPr/>
        <p:txBody>
          <a:bodyPr/>
          <a:lstStyle/>
          <a:p>
            <a:fld id="{75DF2D63-3FF5-D547-96B9-BE9CCD1ABA58}" type="slidenum">
              <a:rPr lang="en-US" smtClean="0"/>
              <a:pPr/>
              <a:t>8</a:t>
            </a:fld>
            <a:endParaRPr lang="en-US" dirty="0"/>
          </a:p>
        </p:txBody>
      </p:sp>
      <p:pic>
        <p:nvPicPr>
          <p:cNvPr id="7" name="Picture 6">
            <a:extLst>
              <a:ext uri="{FF2B5EF4-FFF2-40B4-BE49-F238E27FC236}">
                <a16:creationId xmlns:a16="http://schemas.microsoft.com/office/drawing/2014/main" id="{85051CDD-1685-CEF7-2FAC-95A1FD003B8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91200" y="91099"/>
            <a:ext cx="6188096" cy="6692760"/>
          </a:xfrm>
          <a:prstGeom prst="rect">
            <a:avLst/>
          </a:prstGeom>
          <a:noFill/>
          <a:ln>
            <a:noFill/>
          </a:ln>
        </p:spPr>
      </p:pic>
      <p:graphicFrame>
        <p:nvGraphicFramePr>
          <p:cNvPr id="8" name="Chart 7">
            <a:extLst>
              <a:ext uri="{FF2B5EF4-FFF2-40B4-BE49-F238E27FC236}">
                <a16:creationId xmlns:a16="http://schemas.microsoft.com/office/drawing/2014/main" id="{418FEFD4-26E2-78FB-EE88-D70052078AE4}"/>
              </a:ext>
            </a:extLst>
          </p:cNvPr>
          <p:cNvGraphicFramePr/>
          <p:nvPr>
            <p:extLst>
              <p:ext uri="{D42A27DB-BD31-4B8C-83A1-F6EECF244321}">
                <p14:modId xmlns:p14="http://schemas.microsoft.com/office/powerpoint/2010/main" val="716306183"/>
              </p:ext>
            </p:extLst>
          </p:nvPr>
        </p:nvGraphicFramePr>
        <p:xfrm>
          <a:off x="998377" y="2034074"/>
          <a:ext cx="4553338" cy="378822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256083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E504D7-43E8-5A7E-75BF-DD88E978267D}"/>
              </a:ext>
            </a:extLst>
          </p:cNvPr>
          <p:cNvSpPr>
            <a:spLocks noGrp="1"/>
          </p:cNvSpPr>
          <p:nvPr>
            <p:ph idx="1"/>
          </p:nvPr>
        </p:nvSpPr>
        <p:spPr>
          <a:xfrm>
            <a:off x="1314450" y="1103470"/>
            <a:ext cx="9820656" cy="4352544"/>
          </a:xfrm>
        </p:spPr>
        <p:txBody>
          <a:bodyPr/>
          <a:lstStyle/>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HSR Layout has consistently shown a substantial increase in monthly orders from January (1072 orders) to September (2606 orders), marking the highest absolute increase among the listed areas.</a:t>
            </a: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ITI Layout also demonstrates a noticeable rise in monthly orders, steadily increasing from 264 orders in January to 917 orders in September, showcasing consistent growth.</a:t>
            </a: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err="1">
                <a:effectLst/>
                <a:latin typeface="Calibri" panose="020F0502020204030204" pitchFamily="34" charset="0"/>
                <a:ea typeface="Calibri" panose="020F0502020204030204" pitchFamily="34" charset="0"/>
                <a:cs typeface="Times New Roman" panose="02020603050405020304" pitchFamily="18" charset="0"/>
              </a:rPr>
              <a:t>Harlur</a:t>
            </a:r>
            <a:r>
              <a:rPr lang="en-IN" sz="1800" dirty="0">
                <a:effectLst/>
                <a:latin typeface="Calibri" panose="020F0502020204030204" pitchFamily="34" charset="0"/>
                <a:ea typeface="Calibri" panose="020F0502020204030204" pitchFamily="34" charset="0"/>
                <a:cs typeface="Times New Roman" panose="02020603050405020304" pitchFamily="18" charset="0"/>
              </a:rPr>
              <a:t> presents a significant surge in orders, especially between August (254 orders) and September (539 orders), showing a rapid increase.</a:t>
            </a: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Several areas like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Bomannahali</a:t>
            </a:r>
            <a:r>
              <a:rPr lang="en-IN" sz="1800" dirty="0">
                <a:effectLst/>
                <a:latin typeface="Calibri" panose="020F0502020204030204" pitchFamily="34" charset="0"/>
                <a:ea typeface="Calibri" panose="020F0502020204030204" pitchFamily="34" charset="0"/>
                <a:cs typeface="Times New Roman" panose="02020603050405020304" pitchFamily="18" charset="0"/>
              </a:rPr>
              <a:t> -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MicoLayout</a:t>
            </a: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Kudlu</a:t>
            </a:r>
            <a:r>
              <a:rPr lang="en-IN" sz="1800" dirty="0">
                <a:effectLst/>
                <a:latin typeface="Calibri" panose="020F0502020204030204" pitchFamily="34" charset="0"/>
                <a:ea typeface="Calibri" panose="020F0502020204030204" pitchFamily="34" charset="0"/>
                <a:cs typeface="Times New Roman" panose="02020603050405020304" pitchFamily="18" charset="0"/>
              </a:rPr>
              <a:t>, and Koramangala,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Ejipura</a:t>
            </a:r>
            <a:r>
              <a:rPr lang="en-IN" sz="1800" dirty="0">
                <a:effectLst/>
                <a:latin typeface="Calibri" panose="020F0502020204030204" pitchFamily="34" charset="0"/>
                <a:ea typeface="Calibri" panose="020F0502020204030204" pitchFamily="34" charset="0"/>
                <a:cs typeface="Times New Roman" panose="02020603050405020304" pitchFamily="18" charset="0"/>
              </a:rPr>
              <a:t> exhibit fluctuations in their monthly order volumes, but the changes are relatively moderate compared to other areas.</a:t>
            </a: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In contrast, various locations like Jayanagar, Marathahalli,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Basavanagudi</a:t>
            </a:r>
            <a:r>
              <a:rPr lang="en-IN" sz="1800" dirty="0">
                <a:effectLst/>
                <a:latin typeface="Calibri" panose="020F0502020204030204" pitchFamily="34" charset="0"/>
                <a:ea typeface="Calibri" panose="020F0502020204030204" pitchFamily="34" charset="0"/>
                <a:cs typeface="Times New Roman" panose="02020603050405020304" pitchFamily="18" charset="0"/>
              </a:rPr>
              <a:t>, and Richmond Town showcase minimal changes in monthly orders over the given period.</a:t>
            </a:r>
          </a:p>
          <a:p>
            <a:endParaRPr lang="en-IN" dirty="0"/>
          </a:p>
        </p:txBody>
      </p:sp>
      <p:sp>
        <p:nvSpPr>
          <p:cNvPr id="4" name="Slide Number Placeholder 3">
            <a:extLst>
              <a:ext uri="{FF2B5EF4-FFF2-40B4-BE49-F238E27FC236}">
                <a16:creationId xmlns:a16="http://schemas.microsoft.com/office/drawing/2014/main" id="{76EE3163-0B1E-C8CC-EA49-7F1AB50E2ADD}"/>
              </a:ext>
            </a:extLst>
          </p:cNvPr>
          <p:cNvSpPr>
            <a:spLocks noGrp="1"/>
          </p:cNvSpPr>
          <p:nvPr>
            <p:ph type="sldNum" sz="quarter" idx="11"/>
          </p:nvPr>
        </p:nvSpPr>
        <p:spPr/>
        <p:txBody>
          <a:bodyPr/>
          <a:lstStyle/>
          <a:p>
            <a:fld id="{75DF2D63-3FF5-D547-96B9-BE9CCD1ABA58}" type="slidenum">
              <a:rPr lang="en-US" smtClean="0"/>
              <a:t>9</a:t>
            </a:fld>
            <a:endParaRPr lang="en-US" dirty="0"/>
          </a:p>
        </p:txBody>
      </p:sp>
      <p:sp>
        <p:nvSpPr>
          <p:cNvPr id="5" name="Footer Placeholder 4">
            <a:extLst>
              <a:ext uri="{FF2B5EF4-FFF2-40B4-BE49-F238E27FC236}">
                <a16:creationId xmlns:a16="http://schemas.microsoft.com/office/drawing/2014/main" id="{F3DA9B9B-5C74-C297-8AA5-4DC73A2DB968}"/>
              </a:ext>
            </a:extLst>
          </p:cNvPr>
          <p:cNvSpPr>
            <a:spLocks noGrp="1"/>
          </p:cNvSpPr>
          <p:nvPr>
            <p:ph type="ftr" sz="quarter" idx="12"/>
          </p:nvPr>
        </p:nvSpPr>
        <p:spPr/>
        <p:txBody>
          <a:bodyPr/>
          <a:lstStyle/>
          <a:p>
            <a:r>
              <a:rPr lang="en-US"/>
              <a:t>Capstone project</a:t>
            </a:r>
            <a:endParaRPr lang="en-US" dirty="0"/>
          </a:p>
        </p:txBody>
      </p:sp>
    </p:spTree>
    <p:extLst>
      <p:ext uri="{BB962C8B-B14F-4D97-AF65-F5344CB8AC3E}">
        <p14:creationId xmlns:p14="http://schemas.microsoft.com/office/powerpoint/2010/main" val="1761303404"/>
      </p:ext>
    </p:extLst>
  </p:cSld>
  <p:clrMapOvr>
    <a:masterClrMapping/>
  </p:clrMapOvr>
</p:sld>
</file>

<file path=ppt/theme/theme1.xml><?xml version="1.0" encoding="utf-8"?>
<a:theme xmlns:a="http://schemas.openxmlformats.org/drawingml/2006/main" name="Office Theme">
  <a:themeElements>
    <a:clrScheme name="Scientific Discovery">
      <a:dk1>
        <a:srgbClr val="000000"/>
      </a:dk1>
      <a:lt1>
        <a:srgbClr val="FFFFFF"/>
      </a:lt1>
      <a:dk2>
        <a:srgbClr val="44546A"/>
      </a:dk2>
      <a:lt2>
        <a:srgbClr val="E7E6E6"/>
      </a:lt2>
      <a:accent1>
        <a:srgbClr val="96D3ED"/>
      </a:accent1>
      <a:accent2>
        <a:srgbClr val="C7DBE1"/>
      </a:accent2>
      <a:accent3>
        <a:srgbClr val="688EBD"/>
      </a:accent3>
      <a:accent4>
        <a:srgbClr val="BCE5DD"/>
      </a:accent4>
      <a:accent5>
        <a:srgbClr val="66DDCC"/>
      </a:accent5>
      <a:accent6>
        <a:srgbClr val="E0CE61"/>
      </a:accent6>
      <a:hlink>
        <a:srgbClr val="0563C1"/>
      </a:hlink>
      <a:folHlink>
        <a:srgbClr val="954F72"/>
      </a:folHlink>
    </a:clrScheme>
    <a:fontScheme name="Custom 36">
      <a:majorFont>
        <a:latin typeface="Posterama"/>
        <a:ea typeface=""/>
        <a:cs typeface=""/>
      </a:majorFont>
      <a:minorFont>
        <a:latin typeface="Daytona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Discovery_Win32_EF_v4" id="{D94798B6-E450-4518-8015-6EE17CD1412B}" vid="{16A04E6B-C80A-471C-86D6-D49E9EAD763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cientific Discovery">
    <a:dk1>
      <a:srgbClr val="000000"/>
    </a:dk1>
    <a:lt1>
      <a:srgbClr val="FFFFFF"/>
    </a:lt1>
    <a:dk2>
      <a:srgbClr val="44546A"/>
    </a:dk2>
    <a:lt2>
      <a:srgbClr val="E7E6E6"/>
    </a:lt2>
    <a:accent1>
      <a:srgbClr val="96D3ED"/>
    </a:accent1>
    <a:accent2>
      <a:srgbClr val="C7DBE1"/>
    </a:accent2>
    <a:accent3>
      <a:srgbClr val="688EBD"/>
    </a:accent3>
    <a:accent4>
      <a:srgbClr val="BCE5DD"/>
    </a:accent4>
    <a:accent5>
      <a:srgbClr val="66DDCC"/>
    </a:accent5>
    <a:accent6>
      <a:srgbClr val="E0CE61"/>
    </a:accent6>
    <a:hlink>
      <a:srgbClr val="0563C1"/>
    </a:hlink>
    <a:folHlink>
      <a:srgbClr val="954F72"/>
    </a:folHlink>
  </a:clrScheme>
  <a:fontScheme name="Custom 36">
    <a:majorFont>
      <a:latin typeface="Posterama"/>
      <a:ea typeface=""/>
      <a:cs typeface=""/>
    </a:majorFont>
    <a:minorFont>
      <a:latin typeface="Daytona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9FE63EE82B06F46BF1345A46165F773" ma:contentTypeVersion="0" ma:contentTypeDescription="Create a new document." ma:contentTypeScope="" ma:versionID="61dea50ddd438ca3018d36758524b7e9">
  <xsd:schema xmlns:xsd="http://www.w3.org/2001/XMLSchema" xmlns:xs="http://www.w3.org/2001/XMLSchema" xmlns:p="http://schemas.microsoft.com/office/2006/metadata/properties" targetNamespace="http://schemas.microsoft.com/office/2006/metadata/properties" ma:root="true" ma:fieldsID="f86ab4c6d95534a63b61bb136551d5c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A87B7BD-F0D5-4A44-9028-95242090E0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99746342-5E84-430E-9251-61001F208E7A}">
  <ds:schemaRefs>
    <ds:schemaRef ds:uri="http://schemas.microsoft.com/office/2006/metadata/properties"/>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http://purl.org/dc/dcmitype/"/>
    <ds:schemaRef ds:uri="http://www.w3.org/XML/1998/namespace"/>
    <ds:schemaRef ds:uri="http://purl.org/dc/terms/"/>
  </ds:schemaRefs>
</ds:datastoreItem>
</file>

<file path=customXml/itemProps3.xml><?xml version="1.0" encoding="utf-8"?>
<ds:datastoreItem xmlns:ds="http://schemas.openxmlformats.org/officeDocument/2006/customXml" ds:itemID="{0E8B3377-22F1-4153-96F0-CC2E4BE41C5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{240E7555-E8C1-48E1-9203-1CEFF3A336E5}tf67061901_win32</Template>
  <TotalTime>220</TotalTime>
  <Words>2603</Words>
  <Application>Microsoft Office PowerPoint</Application>
  <PresentationFormat>Widescreen</PresentationFormat>
  <Paragraphs>345</Paragraphs>
  <Slides>43</Slides>
  <Notes>0</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43</vt:i4>
      </vt:variant>
    </vt:vector>
  </HeadingPairs>
  <TitlesOfParts>
    <vt:vector size="55" baseType="lpstr">
      <vt:lpstr>Abadi</vt:lpstr>
      <vt:lpstr>Aparajita</vt:lpstr>
      <vt:lpstr>Aptos Black</vt:lpstr>
      <vt:lpstr>Arial</vt:lpstr>
      <vt:lpstr>Calibri</vt:lpstr>
      <vt:lpstr>Daytona Condensed Light</vt:lpstr>
      <vt:lpstr>Posterama</vt:lpstr>
      <vt:lpstr>Söhne</vt:lpstr>
      <vt:lpstr>Symbol</vt:lpstr>
      <vt:lpstr>Wingdings</vt:lpstr>
      <vt:lpstr>Office Theme</vt:lpstr>
      <vt:lpstr>Worksheet</vt:lpstr>
      <vt:lpstr>FRESHCO HYPERMARKET  SALES</vt:lpstr>
      <vt:lpstr>Agenda</vt:lpstr>
      <vt:lpstr>Introduction</vt:lpstr>
      <vt:lpstr>Order level analysis</vt:lpstr>
      <vt:lpstr>Order level analysis:</vt:lpstr>
      <vt:lpstr>Order distribution at slot and delivery area level</vt:lpstr>
      <vt:lpstr>PowerPoint Presentation</vt:lpstr>
      <vt:lpstr>Areas having highest increase in monthly orders</vt:lpstr>
      <vt:lpstr>PowerPoint Presentation</vt:lpstr>
      <vt:lpstr>Delivery charges as a percentage of  product amount at Slot and Month level</vt:lpstr>
      <vt:lpstr>PowerPoint Presentation</vt:lpstr>
      <vt:lpstr>DISCOUNT as a percentage of  product amount at Slot and Month level</vt:lpstr>
      <vt:lpstr>PowerPoint Presentation</vt:lpstr>
      <vt:lpstr>Order distribution at slot and delivery area level</vt:lpstr>
      <vt:lpstr>Order distribution at slot and delivery area level</vt:lpstr>
      <vt:lpstr>Completion  rate analysis</vt:lpstr>
      <vt:lpstr>Completion rate analysis:</vt:lpstr>
      <vt:lpstr> Completion rate at slot vs day of the week level </vt:lpstr>
      <vt:lpstr>Completion rate at drop area level</vt:lpstr>
      <vt:lpstr>Completion rate at number of products level</vt:lpstr>
      <vt:lpstr>Completion rate at various business metrics</vt:lpstr>
      <vt:lpstr>PowerPoint Presentation</vt:lpstr>
      <vt:lpstr>customer  rate analysis</vt:lpstr>
      <vt:lpstr>Completion rate analysis:</vt:lpstr>
      <vt:lpstr>Completion Rate at Acquisition source level</vt:lpstr>
      <vt:lpstr>   Aggregated LTV at customer acquisition source level</vt:lpstr>
      <vt:lpstr>      Aggregated LTV at acquisition month level</vt:lpstr>
      <vt:lpstr>PowerPoint Presentation</vt:lpstr>
      <vt:lpstr>PowerPoint Presentation</vt:lpstr>
      <vt:lpstr>PowerPoint Presentation</vt:lpstr>
      <vt:lpstr>PowerPoint Presentation</vt:lpstr>
      <vt:lpstr>PowerPoint Presentation</vt:lpstr>
      <vt:lpstr>delivery  level analysis</vt:lpstr>
      <vt:lpstr>delivery rate analysis:</vt:lpstr>
      <vt:lpstr>PowerPoint Presentation</vt:lpstr>
      <vt:lpstr>PowerPoint Presentation</vt:lpstr>
      <vt:lpstr>PowerPoint Presentation</vt:lpstr>
      <vt:lpstr>PowerPoint Presentation</vt:lpstr>
      <vt:lpstr>PowerPoint Presentation</vt:lpstr>
      <vt:lpstr>PowerPoint Presentation</vt:lpstr>
      <vt:lpstr>Summary </vt:lpstr>
      <vt:lpstr>Summary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FRESHCO HYPERMARKET  SALES</dc:title>
  <dc:creator>Shakeeb Qureshi</dc:creator>
  <cp:lastModifiedBy>Shakeeb Qureshi</cp:lastModifiedBy>
  <cp:revision>41</cp:revision>
  <dcterms:created xsi:type="dcterms:W3CDTF">2023-11-26T14:26:49Z</dcterms:created>
  <dcterms:modified xsi:type="dcterms:W3CDTF">2023-11-26T18:22:42Z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0x010100D9FE63EE82B06F46BF1345A46165F773</vt:lpwstr>
  </property>
  <property fmtid="{D5CDD505-2E9C-101B-9397-08002B2CF9AE}" pid="3" name="MSIP_Label_defa4170-0d19-0005-0004-bc88714345d2_Enabled">
    <vt:lpwstr>true</vt:lpwstr>
  </property>
  <property fmtid="{D5CDD505-2E9C-101B-9397-08002B2CF9AE}" pid="4" name="MSIP_Label_defa4170-0d19-0005-0004-bc88714345d2_SetDate">
    <vt:lpwstr>2023-11-26T14:38:26Z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f0c88f2b-371c-4f42-bed7-0b368289d21f</vt:lpwstr>
  </property>
  <property fmtid="{D5CDD505-2E9C-101B-9397-08002B2CF9AE}" pid="8" name="MSIP_Label_defa4170-0d19-0005-0004-bc88714345d2_ActionId">
    <vt:lpwstr>ede63a4f-5ec8-46f0-8c77-655d7f7abbd4</vt:lpwstr>
  </property>
  <property fmtid="{D5CDD505-2E9C-101B-9397-08002B2CF9AE}" pid="9" name="MSIP_Label_defa4170-0d19-0005-0004-bc88714345d2_ContentBits">
    <vt:lpwstr>0</vt:lpwstr>
  </property>
</Properties>
</file>

<file path=docProps/thumbnail.jpeg>
</file>